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8" r:id="rId2"/>
    <p:sldMasterId id="2147483686" r:id="rId3"/>
    <p:sldMasterId id="2147483704" r:id="rId4"/>
  </p:sldMasterIdLst>
  <p:sldIdLst>
    <p:sldId id="256" r:id="rId5"/>
    <p:sldId id="304" r:id="rId6"/>
    <p:sldId id="305" r:id="rId7"/>
    <p:sldId id="257" r:id="rId8"/>
    <p:sldId id="294" r:id="rId9"/>
    <p:sldId id="306" r:id="rId10"/>
    <p:sldId id="307" r:id="rId11"/>
    <p:sldId id="295" r:id="rId12"/>
    <p:sldId id="296" r:id="rId13"/>
    <p:sldId id="302" r:id="rId14"/>
    <p:sldId id="303" r:id="rId15"/>
    <p:sldId id="308" r:id="rId16"/>
    <p:sldId id="309" r:id="rId17"/>
    <p:sldId id="310" r:id="rId18"/>
    <p:sldId id="311" r:id="rId19"/>
    <p:sldId id="282" r:id="rId20"/>
    <p:sldId id="290" r:id="rId21"/>
    <p:sldId id="297" r:id="rId22"/>
    <p:sldId id="301" r:id="rId23"/>
    <p:sldId id="261" r:id="rId24"/>
    <p:sldId id="259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312" r:id="rId33"/>
    <p:sldId id="275" r:id="rId34"/>
    <p:sldId id="277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EF"/>
    <a:srgbClr val="33C5FF"/>
    <a:srgbClr val="525252"/>
    <a:srgbClr val="A9D08D"/>
    <a:srgbClr val="ADD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2" y="1380070"/>
            <a:ext cx="8574623" cy="2616199"/>
          </a:xfrm>
        </p:spPr>
        <p:txBody>
          <a:bodyPr anchor="b">
            <a:normAutofit/>
          </a:bodyPr>
          <a:lstStyle>
            <a:lvl1pPr algn="r">
              <a:defRPr sz="45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8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10/12/2015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3" y="5883277"/>
            <a:ext cx="4324044" cy="365125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7136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10/12/2015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8" y="5867133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852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80" y="2666999"/>
            <a:ext cx="8930747" cy="2110382"/>
          </a:xfrm>
        </p:spPr>
        <p:txBody>
          <a:bodyPr anchor="b"/>
          <a:lstStyle>
            <a:lvl1pPr algn="r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9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10/12/2015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300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2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4" y="2667001"/>
            <a:ext cx="4895055" cy="312420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10/12/2015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5070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9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10/12/2015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7513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10/12/2015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3573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10/12/2015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4800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4" y="685801"/>
            <a:ext cx="6240991" cy="5105401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3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10/12/2015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2949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5" y="1752599"/>
            <a:ext cx="5426159" cy="13716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5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5" y="3124199"/>
            <a:ext cx="542615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10/12/2015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1213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10/12/2015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8168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4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3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10/12/2015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8620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342900"/>
            <a:r>
              <a:rPr lang="en-US" sz="6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342900"/>
            <a:r>
              <a:rPr lang="en-US" sz="6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3" y="685801"/>
            <a:ext cx="8990012" cy="2743199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3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10/12/2015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239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10/12/2015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5471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342900"/>
            <a:r>
              <a:rPr lang="en-US" sz="6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342900"/>
            <a:r>
              <a:rPr lang="en-US" sz="6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3" y="685801"/>
            <a:ext cx="8990012" cy="2743199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4" y="3886200"/>
            <a:ext cx="10018711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1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1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10/12/2015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9051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2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3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10/12/2015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6920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10/12/2015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5968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7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3" y="685800"/>
            <a:ext cx="8019743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10/12/2015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3538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2" y="1380070"/>
            <a:ext cx="8574623" cy="2616199"/>
          </a:xfrm>
        </p:spPr>
        <p:txBody>
          <a:bodyPr anchor="b">
            <a:normAutofit/>
          </a:bodyPr>
          <a:lstStyle>
            <a:lvl1pPr algn="r">
              <a:defRPr sz="45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8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10/12/2015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3" y="5883277"/>
            <a:ext cx="4324044" cy="365125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89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10/12/2015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8" y="5867133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8492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80" y="2666999"/>
            <a:ext cx="8930747" cy="2110382"/>
          </a:xfrm>
        </p:spPr>
        <p:txBody>
          <a:bodyPr anchor="b"/>
          <a:lstStyle>
            <a:lvl1pPr algn="r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9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10/12/2015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0171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2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4" y="2667001"/>
            <a:ext cx="4895055" cy="312420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10/12/2015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1847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9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10/12/2015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882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10/12/2015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6767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10/12/2015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623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4" y="685801"/>
            <a:ext cx="6240991" cy="5105401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3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10/12/2015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0347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5" y="1752599"/>
            <a:ext cx="5426159" cy="13716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5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5" y="3124199"/>
            <a:ext cx="542615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10/12/2015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6532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10/12/2015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9932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4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3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10/12/2015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8599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342900"/>
            <a:r>
              <a:rPr lang="en-US" sz="6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342900"/>
            <a:r>
              <a:rPr lang="en-US" sz="6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3" y="685801"/>
            <a:ext cx="8990012" cy="2743199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3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10/12/2015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485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10/12/2015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4005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342900"/>
            <a:r>
              <a:rPr lang="en-US" sz="6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342900"/>
            <a:r>
              <a:rPr lang="en-US" sz="6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3" y="685801"/>
            <a:ext cx="8990012" cy="2743199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4" y="3886200"/>
            <a:ext cx="10018711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1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1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10/12/2015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4126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2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3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10/12/2015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600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10/12/2015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3228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7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3" y="685800"/>
            <a:ext cx="8019743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10/12/2015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1707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2" y="1380070"/>
            <a:ext cx="8574623" cy="2616199"/>
          </a:xfrm>
        </p:spPr>
        <p:txBody>
          <a:bodyPr anchor="b">
            <a:normAutofit/>
          </a:bodyPr>
          <a:lstStyle>
            <a:lvl1pPr algn="r">
              <a:defRPr sz="45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8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10/12/2015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3" y="5883277"/>
            <a:ext cx="4324044" cy="365125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3464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10/12/2015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8" y="5867133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306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80" y="2666999"/>
            <a:ext cx="8930747" cy="2110382"/>
          </a:xfrm>
        </p:spPr>
        <p:txBody>
          <a:bodyPr anchor="b"/>
          <a:lstStyle>
            <a:lvl1pPr algn="r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9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10/12/2015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700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2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4" y="2667001"/>
            <a:ext cx="4895055" cy="312420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10/12/2015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6932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9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10/12/2015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9866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10/12/2015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9523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10/12/2015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2714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4" y="685801"/>
            <a:ext cx="6240991" cy="5105401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3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10/12/2015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112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5" y="1752599"/>
            <a:ext cx="5426159" cy="13716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5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5" y="3124199"/>
            <a:ext cx="542615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10/12/2015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014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10/12/2015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2914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4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3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10/12/2015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7551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342900"/>
            <a:r>
              <a:rPr lang="en-US" sz="6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342900"/>
            <a:r>
              <a:rPr lang="en-US" sz="6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3" y="685801"/>
            <a:ext cx="8990012" cy="2743199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3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10/12/2015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2847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10/12/2015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5441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342900"/>
            <a:r>
              <a:rPr lang="en-US" sz="6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342900"/>
            <a:r>
              <a:rPr lang="en-US" sz="6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3" y="685801"/>
            <a:ext cx="8990012" cy="2743199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4" y="3886200"/>
            <a:ext cx="10018711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1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1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10/12/2015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4262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2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3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10/12/2015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8597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10/12/2015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2609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7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3" y="685800"/>
            <a:ext cx="8019743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10/12/2015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818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2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3" y="685802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2667001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7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342900"/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 defTabSz="342900"/>
              <a:t>10/12/2015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81" y="5883277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3429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8" y="5883277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342900"/>
            <a:fld id="{D57F1E4F-1CFF-5643-939E-217C01CDF565}" type="slidenum">
              <a:rPr lang="en-US" smtClean="0">
                <a:solidFill>
                  <a:prstClr val="black"/>
                </a:solidFill>
              </a:rPr>
              <a:pPr defTabSz="3429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82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ctr" defTabSz="342900" rtl="0" eaLnBrk="1" latinLnBrk="0" hangingPunct="1">
        <a:spcBef>
          <a:spcPct val="0"/>
        </a:spcBef>
        <a:buNone/>
        <a:defRPr sz="3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5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3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2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3" y="685802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2667001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7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342900"/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 defTabSz="342900"/>
              <a:t>10/12/2015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81" y="5883277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3429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8" y="5883277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342900"/>
            <a:fld id="{D57F1E4F-1CFF-5643-939E-217C01CDF565}" type="slidenum">
              <a:rPr lang="en-US" smtClean="0">
                <a:solidFill>
                  <a:prstClr val="black"/>
                </a:solidFill>
              </a:rPr>
              <a:pPr defTabSz="3429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841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</p:sldLayoutIdLst>
  <p:txStyles>
    <p:titleStyle>
      <a:lvl1pPr algn="ctr" defTabSz="342900" rtl="0" eaLnBrk="1" latinLnBrk="0" hangingPunct="1">
        <a:spcBef>
          <a:spcPct val="0"/>
        </a:spcBef>
        <a:buNone/>
        <a:defRPr sz="3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5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3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2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3" y="685802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2667001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7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342900"/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 defTabSz="342900"/>
              <a:t>10/12/2015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81" y="5883277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3429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8" y="5883277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342900"/>
            <a:fld id="{D57F1E4F-1CFF-5643-939E-217C01CDF565}" type="slidenum">
              <a:rPr lang="en-US" smtClean="0">
                <a:solidFill>
                  <a:prstClr val="black"/>
                </a:solidFill>
              </a:rPr>
              <a:pPr defTabSz="3429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40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</p:sldLayoutIdLst>
  <p:txStyles>
    <p:titleStyle>
      <a:lvl1pPr algn="ctr" defTabSz="342900" rtl="0" eaLnBrk="1" latinLnBrk="0" hangingPunct="1">
        <a:spcBef>
          <a:spcPct val="0"/>
        </a:spcBef>
        <a:buNone/>
        <a:defRPr sz="3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5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3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6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778" y="0"/>
            <a:ext cx="9671222" cy="993294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smtClean="0">
                <a:solidFill>
                  <a:srgbClr val="00ADEF"/>
                </a:solidFill>
                <a:latin typeface="Eras Demi ITC" panose="020B0805030504020804" pitchFamily="34" charset="0"/>
              </a:rPr>
              <a:t>About Edunet</a:t>
            </a:r>
            <a:endParaRPr lang="en-AU" dirty="0">
              <a:solidFill>
                <a:srgbClr val="00ADEF"/>
              </a:solidFill>
              <a:latin typeface="Eras Demi ITC" panose="020B08050305040208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8241" y="1627139"/>
            <a:ext cx="6987645" cy="3173461"/>
          </a:xfrm>
        </p:spPr>
        <p:txBody>
          <a:bodyPr>
            <a:normAutofit fontScale="92500"/>
          </a:bodyPr>
          <a:lstStyle/>
          <a:p>
            <a:pPr marL="342900" indent="-342900" algn="l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dirty="0"/>
              <a:t>We are Victorian Owned and Operated for 15 years </a:t>
            </a:r>
          </a:p>
          <a:p>
            <a:pPr marL="342900" indent="-342900" algn="l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dirty="0"/>
              <a:t>We operate our own Service Centre in </a:t>
            </a:r>
            <a:r>
              <a:rPr lang="en-AU" dirty="0" smtClean="0"/>
              <a:t>South Eastern Victoria</a:t>
            </a:r>
            <a:endParaRPr lang="en-AU" dirty="0"/>
          </a:p>
          <a:p>
            <a:pPr marL="342900" indent="-342900" algn="l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dirty="0"/>
              <a:t>We provide technical support services to 40 Schools/Colleges</a:t>
            </a:r>
          </a:p>
          <a:p>
            <a:pPr marL="342900" indent="-342900" algn="l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dirty="0"/>
              <a:t>We supply hardware to over 600 schools</a:t>
            </a:r>
          </a:p>
          <a:p>
            <a:pPr marL="342900" indent="-342900" algn="l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dirty="0"/>
              <a:t>Lenovo DEECD Authorised Panel Supplier </a:t>
            </a:r>
          </a:p>
          <a:p>
            <a:pPr marL="342900" indent="-342900" algn="l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dirty="0"/>
              <a:t>Authorised Apple Education Reseller </a:t>
            </a:r>
          </a:p>
          <a:p>
            <a:pPr marL="342900" indent="-342900" algn="l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dirty="0"/>
              <a:t>Focused primarily on the Victorian Education sector.</a:t>
            </a:r>
          </a:p>
          <a:p>
            <a:pPr algn="l"/>
            <a:endParaRPr lang="en-AU" dirty="0" smtClean="0"/>
          </a:p>
          <a:p>
            <a:pPr algn="l"/>
            <a:endParaRPr lang="en-AU" dirty="0" smtClean="0"/>
          </a:p>
          <a:p>
            <a:pPr algn="l"/>
            <a:endParaRPr lang="en-AU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7280" y="4928157"/>
            <a:ext cx="336232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17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828800" y="140044"/>
            <a:ext cx="10157255" cy="1263703"/>
          </a:xfrm>
          <a:prstGeom prst="rect">
            <a:avLst/>
          </a:prstGeom>
          <a:effectLst/>
        </p:spPr>
        <p:txBody>
          <a:bodyPr vert="horz" lIns="68580" tIns="34290" rIns="68580" bIns="3429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sz="4050" dirty="0">
                <a:solidFill>
                  <a:srgbClr val="00ADEF"/>
                </a:solidFill>
                <a:latin typeface="Eras Demi ITC" panose="020B0805030504020804" pitchFamily="34" charset="0"/>
              </a:rPr>
              <a:t>Device Options – </a:t>
            </a:r>
            <a:r>
              <a:rPr lang="en-AU" sz="4050" dirty="0" smtClean="0">
                <a:solidFill>
                  <a:srgbClr val="00ADEF"/>
                </a:solidFill>
                <a:latin typeface="Eras Demi ITC" panose="020B0805030504020804" pitchFamily="34" charset="0"/>
              </a:rPr>
              <a:t>Apple </a:t>
            </a:r>
            <a:r>
              <a:rPr lang="en-AU" sz="4050" dirty="0" err="1" smtClean="0">
                <a:solidFill>
                  <a:srgbClr val="00ADEF"/>
                </a:solidFill>
                <a:latin typeface="Eras Demi ITC" panose="020B0805030504020804" pitchFamily="34" charset="0"/>
              </a:rPr>
              <a:t>Macbook</a:t>
            </a:r>
            <a:r>
              <a:rPr lang="en-AU" sz="4050" dirty="0" smtClean="0">
                <a:solidFill>
                  <a:srgbClr val="00ADEF"/>
                </a:solidFill>
                <a:latin typeface="Eras Demi ITC" panose="020B0805030504020804" pitchFamily="34" charset="0"/>
              </a:rPr>
              <a:t> Air 11.6”</a:t>
            </a:r>
            <a:endParaRPr lang="en-AU" sz="4050" dirty="0">
              <a:solidFill>
                <a:srgbClr val="00ADEF"/>
              </a:solidFill>
              <a:latin typeface="Eras Demi ITC" panose="020B08050305040208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59227" y="1490215"/>
            <a:ext cx="5434914" cy="2318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en-US" sz="3600" baseline="30000" dirty="0">
                <a:solidFill>
                  <a:srgbClr val="00ADEF"/>
                </a:solidFill>
                <a:latin typeface="Eras Demi ITC" panose="020B0805030504020804" pitchFamily="34" charset="0"/>
              </a:rPr>
              <a:t>SPECIFICATIONS</a:t>
            </a:r>
            <a:endParaRPr lang="en-US" baseline="300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defTabSz="342900">
              <a:buClr>
                <a:srgbClr val="00ADEF"/>
              </a:buClr>
            </a:pPr>
            <a:endParaRPr lang="en-AU" sz="2800" baseline="30000" dirty="0">
              <a:solidFill>
                <a:srgbClr val="525252"/>
              </a:solidFill>
            </a:endParaRPr>
          </a:p>
          <a:p>
            <a:pPr marL="214313" indent="-214313" defTabSz="34290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sz="1200" dirty="0" smtClean="0">
                <a:solidFill>
                  <a:prstClr val="black"/>
                </a:solidFill>
              </a:rPr>
              <a:t>Intel</a:t>
            </a:r>
            <a:r>
              <a:rPr lang="en-AU" sz="1200" dirty="0">
                <a:solidFill>
                  <a:prstClr val="black"/>
                </a:solidFill>
              </a:rPr>
              <a:t>® Core™ i5 processor </a:t>
            </a:r>
            <a:r>
              <a:rPr lang="en-AU" sz="1200" dirty="0" smtClean="0">
                <a:solidFill>
                  <a:prstClr val="black"/>
                </a:solidFill>
              </a:rPr>
              <a:t>OS </a:t>
            </a:r>
            <a:r>
              <a:rPr lang="en-AU" sz="1200" dirty="0">
                <a:solidFill>
                  <a:prstClr val="black"/>
                </a:solidFill>
              </a:rPr>
              <a:t>X 10.9 Mavericks</a:t>
            </a:r>
          </a:p>
          <a:p>
            <a:pPr marL="214313" indent="-214313" defTabSz="34290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sz="1200" dirty="0" smtClean="0">
                <a:solidFill>
                  <a:prstClr val="black"/>
                </a:solidFill>
              </a:rPr>
              <a:t>4GB </a:t>
            </a:r>
            <a:r>
              <a:rPr lang="en-AU" sz="1200" dirty="0">
                <a:solidFill>
                  <a:prstClr val="black"/>
                </a:solidFill>
              </a:rPr>
              <a:t>RAM</a:t>
            </a:r>
          </a:p>
          <a:p>
            <a:pPr marL="214313" indent="-214313" defTabSz="34290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sz="1200" dirty="0" smtClean="0">
                <a:solidFill>
                  <a:prstClr val="black"/>
                </a:solidFill>
              </a:rPr>
              <a:t>128GB </a:t>
            </a:r>
            <a:r>
              <a:rPr lang="en-AU" sz="1200" dirty="0">
                <a:solidFill>
                  <a:prstClr val="black"/>
                </a:solidFill>
              </a:rPr>
              <a:t>Solid State Storage</a:t>
            </a:r>
          </a:p>
          <a:p>
            <a:pPr marL="214313" indent="-214313" defTabSz="34290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sz="1200" dirty="0" smtClean="0">
                <a:solidFill>
                  <a:prstClr val="black"/>
                </a:solidFill>
              </a:rPr>
              <a:t>11.6" </a:t>
            </a:r>
            <a:r>
              <a:rPr lang="en-AU" sz="1200" dirty="0">
                <a:solidFill>
                  <a:prstClr val="black"/>
                </a:solidFill>
              </a:rPr>
              <a:t>HD Display</a:t>
            </a:r>
          </a:p>
          <a:p>
            <a:pPr marL="214313" indent="-214313" defTabSz="34290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sz="1200" dirty="0" smtClean="0">
                <a:solidFill>
                  <a:prstClr val="black"/>
                </a:solidFill>
              </a:rPr>
              <a:t>Bluetooth </a:t>
            </a:r>
            <a:r>
              <a:rPr lang="en-AU" sz="1200" dirty="0">
                <a:solidFill>
                  <a:prstClr val="black"/>
                </a:solidFill>
              </a:rPr>
              <a:t>and Camera</a:t>
            </a:r>
          </a:p>
          <a:p>
            <a:pPr marL="214313" indent="-214313" defTabSz="34290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sz="1200" dirty="0" smtClean="0">
                <a:solidFill>
                  <a:prstClr val="black"/>
                </a:solidFill>
              </a:rPr>
              <a:t>Wireless </a:t>
            </a:r>
            <a:r>
              <a:rPr lang="en-AU" sz="1200" dirty="0">
                <a:solidFill>
                  <a:prstClr val="black"/>
                </a:solidFill>
              </a:rPr>
              <a:t>a/b/g/n </a:t>
            </a:r>
            <a:r>
              <a:rPr lang="en-AU" sz="1200" dirty="0" smtClean="0">
                <a:solidFill>
                  <a:prstClr val="black"/>
                </a:solidFill>
              </a:rPr>
              <a:t>802.11</a:t>
            </a:r>
          </a:p>
          <a:p>
            <a:pPr marL="214313" indent="-214313" defTabSz="34290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sz="1200" dirty="0" smtClean="0">
                <a:solidFill>
                  <a:prstClr val="black"/>
                </a:solidFill>
              </a:rPr>
              <a:t>1 Year Limited Warranty</a:t>
            </a:r>
            <a:endParaRPr lang="en-AU" sz="1200" dirty="0">
              <a:solidFill>
                <a:prstClr val="black"/>
              </a:solidFill>
            </a:endParaRPr>
          </a:p>
          <a:p>
            <a:pPr defTabSz="342900">
              <a:buClr>
                <a:srgbClr val="00ADEF"/>
              </a:buClr>
            </a:pPr>
            <a:endParaRPr lang="en-AU" sz="900" dirty="0">
              <a:solidFill>
                <a:prstClr val="black"/>
              </a:solidFill>
            </a:endParaRPr>
          </a:p>
          <a:p>
            <a:pPr marL="214313" indent="-214313" defTabSz="342900">
              <a:buClr>
                <a:srgbClr val="00ADEF"/>
              </a:buClr>
              <a:buFont typeface="Arial" panose="020B0604020202020204" pitchFamily="34" charset="0"/>
              <a:buChar char="•"/>
            </a:pPr>
            <a:endParaRPr lang="en-AU" sz="900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5958" y="1576683"/>
            <a:ext cx="4978265" cy="3171569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3843534" y="4399005"/>
            <a:ext cx="2422424" cy="1202724"/>
          </a:xfrm>
          <a:prstGeom prst="cloud">
            <a:avLst/>
          </a:prstGeom>
          <a:solidFill>
            <a:srgbClr val="A9D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954365" y="4442788"/>
            <a:ext cx="2229216" cy="99329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sz="3300" dirty="0" smtClean="0">
                <a:solidFill>
                  <a:prstClr val="white"/>
                </a:solidFill>
                <a:latin typeface="Eras Demi ITC" panose="020B0805030504020804" pitchFamily="34" charset="0"/>
              </a:rPr>
              <a:t>$1,174.64</a:t>
            </a:r>
          </a:p>
          <a:p>
            <a:r>
              <a:rPr lang="en-AU" sz="1200" dirty="0" smtClean="0">
                <a:solidFill>
                  <a:prstClr val="white"/>
                </a:solidFill>
                <a:latin typeface="Eras Demi ITC" panose="020B0805030504020804" pitchFamily="34" charset="0"/>
              </a:rPr>
              <a:t>                   Inc. GST</a:t>
            </a:r>
            <a:endParaRPr lang="en-AU" sz="1300" dirty="0">
              <a:solidFill>
                <a:prstClr val="white"/>
              </a:solidFill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14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927472"/>
              </p:ext>
            </p:extLst>
          </p:nvPr>
        </p:nvGraphicFramePr>
        <p:xfrm>
          <a:off x="2833816" y="1298163"/>
          <a:ext cx="7794672" cy="2468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8855"/>
                <a:gridCol w="1455817"/>
              </a:tblGrid>
              <a:tr h="496952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492784">
                <a:tc>
                  <a:txBody>
                    <a:bodyPr/>
                    <a:lstStyle/>
                    <a:p>
                      <a:r>
                        <a:rPr lang="en-AU" dirty="0" smtClean="0"/>
                        <a:t>AppleCare Protection Plan for </a:t>
                      </a:r>
                      <a:r>
                        <a:rPr lang="en-AU" dirty="0" err="1" smtClean="0"/>
                        <a:t>Macbook</a:t>
                      </a:r>
                      <a:r>
                        <a:rPr lang="en-AU" baseline="0" dirty="0" smtClean="0"/>
                        <a:t> Air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dirty="0" smtClean="0">
                          <a:solidFill>
                            <a:srgbClr val="FF0000"/>
                          </a:solidFill>
                        </a:rPr>
                        <a:t>$222.09</a:t>
                      </a:r>
                    </a:p>
                  </a:txBody>
                  <a:tcPr/>
                </a:tc>
              </a:tr>
              <a:tr h="492784">
                <a:tc>
                  <a:txBody>
                    <a:bodyPr/>
                    <a:lstStyle/>
                    <a:p>
                      <a:r>
                        <a:rPr lang="en-AU" dirty="0" err="1" smtClean="0"/>
                        <a:t>iBroker</a:t>
                      </a:r>
                      <a:r>
                        <a:rPr lang="en-AU" dirty="0" smtClean="0"/>
                        <a:t> 3 Year Loss / Theft /</a:t>
                      </a:r>
                      <a:r>
                        <a:rPr lang="en-AU" baseline="0" dirty="0" smtClean="0"/>
                        <a:t> </a:t>
                      </a:r>
                      <a:r>
                        <a:rPr lang="en-AU" dirty="0" smtClean="0"/>
                        <a:t>Damage Insurance ($100 excess)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>
                          <a:solidFill>
                            <a:srgbClr val="FF0000"/>
                          </a:solidFill>
                        </a:rPr>
                        <a:t>$264.00</a:t>
                      </a:r>
                      <a:endParaRPr lang="en-A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92784">
                <a:tc>
                  <a:txBody>
                    <a:bodyPr/>
                    <a:lstStyle/>
                    <a:p>
                      <a:r>
                        <a:rPr lang="en-AU" dirty="0" smtClean="0"/>
                        <a:t>Targus 11.6” </a:t>
                      </a:r>
                      <a:r>
                        <a:rPr lang="en-AU" dirty="0" err="1" smtClean="0"/>
                        <a:t>Contego</a:t>
                      </a:r>
                      <a:r>
                        <a:rPr lang="en-AU" baseline="0" dirty="0" smtClean="0"/>
                        <a:t> Armoured Slipcase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>
                          <a:solidFill>
                            <a:srgbClr val="FF0000"/>
                          </a:solidFill>
                        </a:rPr>
                        <a:t>$43.34</a:t>
                      </a:r>
                      <a:endParaRPr lang="en-A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92784">
                <a:tc>
                  <a:txBody>
                    <a:bodyPr/>
                    <a:lstStyle/>
                    <a:p>
                      <a:r>
                        <a:rPr lang="en-AU" dirty="0" smtClean="0"/>
                        <a:t>Targus 11.6” </a:t>
                      </a:r>
                      <a:r>
                        <a:rPr lang="en-AU" dirty="0" err="1" smtClean="0"/>
                        <a:t>Orbus</a:t>
                      </a:r>
                      <a:r>
                        <a:rPr lang="en-AU" baseline="0" dirty="0" smtClean="0"/>
                        <a:t> </a:t>
                      </a:r>
                      <a:r>
                        <a:rPr lang="en-AU" baseline="0" dirty="0" err="1" smtClean="0"/>
                        <a:t>Hardsided</a:t>
                      </a:r>
                      <a:r>
                        <a:rPr lang="en-AU" baseline="0" dirty="0" smtClean="0"/>
                        <a:t> Laptop Case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>
                          <a:solidFill>
                            <a:srgbClr val="FF0000"/>
                          </a:solidFill>
                        </a:rPr>
                        <a:t>$51.64</a:t>
                      </a:r>
                      <a:endParaRPr lang="en-A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1977082" y="101247"/>
            <a:ext cx="9671222" cy="99329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sz="5400" dirty="0" smtClean="0">
                <a:solidFill>
                  <a:srgbClr val="00ADEF"/>
                </a:solidFill>
                <a:latin typeface="Eras Demi ITC" panose="020B0805030504020804" pitchFamily="34" charset="0"/>
              </a:rPr>
              <a:t>Options for </a:t>
            </a:r>
            <a:r>
              <a:rPr lang="en-AU" sz="5400" dirty="0" err="1" smtClean="0">
                <a:solidFill>
                  <a:srgbClr val="00ADEF"/>
                </a:solidFill>
                <a:latin typeface="Eras Demi ITC" panose="020B0805030504020804" pitchFamily="34" charset="0"/>
              </a:rPr>
              <a:t>Macbook</a:t>
            </a:r>
            <a:r>
              <a:rPr lang="en-AU" sz="5400" dirty="0" smtClean="0">
                <a:solidFill>
                  <a:srgbClr val="00ADEF"/>
                </a:solidFill>
                <a:latin typeface="Eras Demi ITC" panose="020B0805030504020804" pitchFamily="34" charset="0"/>
              </a:rPr>
              <a:t> Air</a:t>
            </a:r>
            <a:endParaRPr lang="en-AU" sz="5400" dirty="0">
              <a:solidFill>
                <a:srgbClr val="00ADEF"/>
              </a:solidFill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1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828800" y="140044"/>
            <a:ext cx="10157255" cy="1263703"/>
          </a:xfrm>
          <a:prstGeom prst="rect">
            <a:avLst/>
          </a:prstGeom>
          <a:effectLst/>
        </p:spPr>
        <p:txBody>
          <a:bodyPr vert="horz" lIns="68580" tIns="34290" rIns="68580" bIns="3429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sz="4050" dirty="0">
                <a:solidFill>
                  <a:srgbClr val="00ADEF"/>
                </a:solidFill>
                <a:latin typeface="Eras Demi ITC" panose="020B0805030504020804" pitchFamily="34" charset="0"/>
              </a:rPr>
              <a:t>Device Options – </a:t>
            </a:r>
            <a:r>
              <a:rPr lang="en-AU" sz="4050" dirty="0" smtClean="0">
                <a:solidFill>
                  <a:srgbClr val="00ADEF"/>
                </a:solidFill>
                <a:latin typeface="Eras Demi ITC" panose="020B0805030504020804" pitchFamily="34" charset="0"/>
              </a:rPr>
              <a:t>Apple </a:t>
            </a:r>
            <a:r>
              <a:rPr lang="en-AU" sz="4050" dirty="0" err="1" smtClean="0">
                <a:solidFill>
                  <a:srgbClr val="00ADEF"/>
                </a:solidFill>
                <a:latin typeface="Eras Demi ITC" panose="020B0805030504020804" pitchFamily="34" charset="0"/>
              </a:rPr>
              <a:t>Macbook</a:t>
            </a:r>
            <a:r>
              <a:rPr lang="en-AU" sz="4050" dirty="0" smtClean="0">
                <a:solidFill>
                  <a:srgbClr val="00ADEF"/>
                </a:solidFill>
                <a:latin typeface="Eras Demi ITC" panose="020B0805030504020804" pitchFamily="34" charset="0"/>
              </a:rPr>
              <a:t> Air 13.3”</a:t>
            </a:r>
            <a:endParaRPr lang="en-AU" sz="4050" dirty="0">
              <a:solidFill>
                <a:srgbClr val="00ADEF"/>
              </a:solidFill>
              <a:latin typeface="Eras Demi ITC" panose="020B08050305040208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59227" y="1490215"/>
            <a:ext cx="5434914" cy="2318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en-US" sz="3600" baseline="30000" dirty="0">
                <a:solidFill>
                  <a:srgbClr val="00ADEF"/>
                </a:solidFill>
                <a:latin typeface="Eras Demi ITC" panose="020B0805030504020804" pitchFamily="34" charset="0"/>
              </a:rPr>
              <a:t>SPECIFICATIONS</a:t>
            </a:r>
            <a:endParaRPr lang="en-US" baseline="300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defTabSz="342900">
              <a:buClr>
                <a:srgbClr val="00ADEF"/>
              </a:buClr>
            </a:pPr>
            <a:endParaRPr lang="en-AU" sz="2800" baseline="30000" dirty="0">
              <a:solidFill>
                <a:srgbClr val="525252"/>
              </a:solidFill>
            </a:endParaRPr>
          </a:p>
          <a:p>
            <a:pPr marL="214313" indent="-214313" defTabSz="34290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sz="1200" dirty="0" smtClean="0">
                <a:solidFill>
                  <a:prstClr val="black"/>
                </a:solidFill>
              </a:rPr>
              <a:t>Intel</a:t>
            </a:r>
            <a:r>
              <a:rPr lang="en-AU" sz="1200" dirty="0">
                <a:solidFill>
                  <a:prstClr val="black"/>
                </a:solidFill>
              </a:rPr>
              <a:t>® Core™ i5 processor </a:t>
            </a:r>
            <a:r>
              <a:rPr lang="en-AU" sz="1200" dirty="0" smtClean="0">
                <a:solidFill>
                  <a:prstClr val="black"/>
                </a:solidFill>
              </a:rPr>
              <a:t>OS </a:t>
            </a:r>
            <a:r>
              <a:rPr lang="en-AU" sz="1200" dirty="0">
                <a:solidFill>
                  <a:prstClr val="black"/>
                </a:solidFill>
              </a:rPr>
              <a:t>X 10.9 Mavericks</a:t>
            </a:r>
          </a:p>
          <a:p>
            <a:pPr marL="214313" indent="-214313" defTabSz="34290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sz="1200" dirty="0" smtClean="0">
                <a:solidFill>
                  <a:prstClr val="black"/>
                </a:solidFill>
              </a:rPr>
              <a:t>4GB </a:t>
            </a:r>
            <a:r>
              <a:rPr lang="en-AU" sz="1200" dirty="0">
                <a:solidFill>
                  <a:prstClr val="black"/>
                </a:solidFill>
              </a:rPr>
              <a:t>RAM</a:t>
            </a:r>
          </a:p>
          <a:p>
            <a:pPr marL="214313" indent="-214313" defTabSz="34290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sz="1200" dirty="0" smtClean="0">
                <a:solidFill>
                  <a:prstClr val="black"/>
                </a:solidFill>
              </a:rPr>
              <a:t>128GB </a:t>
            </a:r>
            <a:r>
              <a:rPr lang="en-AU" sz="1200" dirty="0">
                <a:solidFill>
                  <a:prstClr val="black"/>
                </a:solidFill>
              </a:rPr>
              <a:t>Solid State Storage</a:t>
            </a:r>
          </a:p>
          <a:p>
            <a:pPr marL="214313" indent="-214313" defTabSz="34290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sz="1200" dirty="0" smtClean="0">
                <a:solidFill>
                  <a:prstClr val="black"/>
                </a:solidFill>
              </a:rPr>
              <a:t>13.3" </a:t>
            </a:r>
            <a:r>
              <a:rPr lang="en-AU" sz="1200" dirty="0">
                <a:solidFill>
                  <a:prstClr val="black"/>
                </a:solidFill>
              </a:rPr>
              <a:t>HD Display</a:t>
            </a:r>
          </a:p>
          <a:p>
            <a:pPr marL="214313" indent="-214313" defTabSz="34290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sz="1200" dirty="0" smtClean="0">
                <a:solidFill>
                  <a:prstClr val="black"/>
                </a:solidFill>
              </a:rPr>
              <a:t>Bluetooth </a:t>
            </a:r>
            <a:r>
              <a:rPr lang="en-AU" sz="1200" dirty="0">
                <a:solidFill>
                  <a:prstClr val="black"/>
                </a:solidFill>
              </a:rPr>
              <a:t>and Camera</a:t>
            </a:r>
          </a:p>
          <a:p>
            <a:pPr marL="214313" indent="-214313" defTabSz="34290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sz="1200" dirty="0" smtClean="0">
                <a:solidFill>
                  <a:prstClr val="black"/>
                </a:solidFill>
              </a:rPr>
              <a:t>Wireless </a:t>
            </a:r>
            <a:r>
              <a:rPr lang="en-AU" sz="1200" dirty="0">
                <a:solidFill>
                  <a:prstClr val="black"/>
                </a:solidFill>
              </a:rPr>
              <a:t>a/b/g/n </a:t>
            </a:r>
            <a:r>
              <a:rPr lang="en-AU" sz="1200" dirty="0" smtClean="0">
                <a:solidFill>
                  <a:prstClr val="black"/>
                </a:solidFill>
              </a:rPr>
              <a:t>802.11</a:t>
            </a:r>
          </a:p>
          <a:p>
            <a:pPr marL="214313" indent="-214313" defTabSz="34290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sz="1200" dirty="0" smtClean="0">
                <a:solidFill>
                  <a:prstClr val="black"/>
                </a:solidFill>
              </a:rPr>
              <a:t>1 Year Limited Warranty</a:t>
            </a:r>
            <a:endParaRPr lang="en-AU" sz="1200" dirty="0">
              <a:solidFill>
                <a:prstClr val="black"/>
              </a:solidFill>
            </a:endParaRPr>
          </a:p>
          <a:p>
            <a:pPr defTabSz="342900">
              <a:buClr>
                <a:srgbClr val="00ADEF"/>
              </a:buClr>
            </a:pPr>
            <a:endParaRPr lang="en-AU" sz="900" dirty="0">
              <a:solidFill>
                <a:prstClr val="black"/>
              </a:solidFill>
            </a:endParaRPr>
          </a:p>
          <a:p>
            <a:pPr marL="214313" indent="-214313" defTabSz="342900">
              <a:buClr>
                <a:srgbClr val="00ADEF"/>
              </a:buClr>
              <a:buFont typeface="Arial" panose="020B0604020202020204" pitchFamily="34" charset="0"/>
              <a:buChar char="•"/>
            </a:pPr>
            <a:endParaRPr lang="en-AU" sz="900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5958" y="1576683"/>
            <a:ext cx="4978265" cy="3171569"/>
          </a:xfrm>
          <a:prstGeom prst="rect">
            <a:avLst/>
          </a:prstGeom>
        </p:spPr>
      </p:pic>
      <p:sp>
        <p:nvSpPr>
          <p:cNvPr id="9" name="Cloud 8"/>
          <p:cNvSpPr/>
          <p:nvPr/>
        </p:nvSpPr>
        <p:spPr>
          <a:xfrm>
            <a:off x="3574722" y="3677163"/>
            <a:ext cx="2422424" cy="1202724"/>
          </a:xfrm>
          <a:prstGeom prst="cloud">
            <a:avLst/>
          </a:prstGeom>
          <a:solidFill>
            <a:srgbClr val="A9D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685553" y="3720946"/>
            <a:ext cx="2229216" cy="99329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sz="3300" dirty="0" smtClean="0">
                <a:solidFill>
                  <a:prstClr val="white"/>
                </a:solidFill>
                <a:latin typeface="Eras Demi ITC" panose="020B0805030504020804" pitchFamily="34" charset="0"/>
              </a:rPr>
              <a:t>$1,316.70</a:t>
            </a:r>
          </a:p>
          <a:p>
            <a:r>
              <a:rPr lang="en-AU" sz="1200" dirty="0" smtClean="0">
                <a:solidFill>
                  <a:prstClr val="white"/>
                </a:solidFill>
                <a:latin typeface="Eras Demi ITC" panose="020B0805030504020804" pitchFamily="34" charset="0"/>
              </a:rPr>
              <a:t>                   Inc. GST</a:t>
            </a:r>
            <a:endParaRPr lang="en-AU" sz="1300" dirty="0">
              <a:solidFill>
                <a:prstClr val="white"/>
              </a:solidFill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38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919949"/>
              </p:ext>
            </p:extLst>
          </p:nvPr>
        </p:nvGraphicFramePr>
        <p:xfrm>
          <a:off x="2833816" y="1298163"/>
          <a:ext cx="7794672" cy="2960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8855"/>
                <a:gridCol w="1455817"/>
              </a:tblGrid>
              <a:tr h="496952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492784">
                <a:tc>
                  <a:txBody>
                    <a:bodyPr/>
                    <a:lstStyle/>
                    <a:p>
                      <a:r>
                        <a:rPr lang="en-AU" dirty="0" smtClean="0"/>
                        <a:t>AppleCare Protection Plan for </a:t>
                      </a:r>
                      <a:r>
                        <a:rPr lang="en-AU" dirty="0" err="1" smtClean="0"/>
                        <a:t>Macbook</a:t>
                      </a:r>
                      <a:r>
                        <a:rPr lang="en-AU" baseline="0" dirty="0" smtClean="0"/>
                        <a:t> Air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dirty="0" smtClean="0">
                          <a:solidFill>
                            <a:srgbClr val="FF0000"/>
                          </a:solidFill>
                        </a:rPr>
                        <a:t>$222.09</a:t>
                      </a:r>
                    </a:p>
                  </a:txBody>
                  <a:tcPr/>
                </a:tc>
              </a:tr>
              <a:tr h="492784">
                <a:tc>
                  <a:txBody>
                    <a:bodyPr/>
                    <a:lstStyle/>
                    <a:p>
                      <a:r>
                        <a:rPr lang="en-AU" dirty="0" err="1" smtClean="0"/>
                        <a:t>iBroker</a:t>
                      </a:r>
                      <a:r>
                        <a:rPr lang="en-AU" dirty="0" smtClean="0"/>
                        <a:t> 3 Year Loss / Theft /</a:t>
                      </a:r>
                      <a:r>
                        <a:rPr lang="en-AU" baseline="0" dirty="0" smtClean="0"/>
                        <a:t> </a:t>
                      </a:r>
                      <a:r>
                        <a:rPr lang="en-AU" dirty="0" smtClean="0"/>
                        <a:t>Damage Insurance ($100 excess)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>
                          <a:solidFill>
                            <a:srgbClr val="FF0000"/>
                          </a:solidFill>
                        </a:rPr>
                        <a:t>$264.00</a:t>
                      </a:r>
                      <a:endParaRPr lang="en-A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92784">
                <a:tc>
                  <a:txBody>
                    <a:bodyPr/>
                    <a:lstStyle/>
                    <a:p>
                      <a:r>
                        <a:rPr lang="en-AU" dirty="0" smtClean="0"/>
                        <a:t>Targus </a:t>
                      </a:r>
                      <a:r>
                        <a:rPr lang="en-AU" dirty="0" err="1" smtClean="0"/>
                        <a:t>Orbus</a:t>
                      </a:r>
                      <a:r>
                        <a:rPr lang="en-AU" dirty="0" smtClean="0"/>
                        <a:t> </a:t>
                      </a:r>
                      <a:r>
                        <a:rPr lang="en-AU" dirty="0" err="1" smtClean="0"/>
                        <a:t>Hardsided</a:t>
                      </a:r>
                      <a:r>
                        <a:rPr lang="en-AU" dirty="0" smtClean="0"/>
                        <a:t> Laptop</a:t>
                      </a:r>
                      <a:r>
                        <a:rPr lang="en-AU" baseline="0" dirty="0" smtClean="0"/>
                        <a:t> Case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dirty="0" smtClean="0">
                          <a:solidFill>
                            <a:srgbClr val="FF0000"/>
                          </a:solidFill>
                        </a:rPr>
                        <a:t>$53.35</a:t>
                      </a:r>
                    </a:p>
                  </a:txBody>
                  <a:tcPr/>
                </a:tc>
              </a:tr>
              <a:tr h="492784">
                <a:tc>
                  <a:txBody>
                    <a:bodyPr/>
                    <a:lstStyle/>
                    <a:p>
                      <a:r>
                        <a:rPr lang="en-AU" dirty="0" smtClean="0"/>
                        <a:t>Targus </a:t>
                      </a:r>
                      <a:r>
                        <a:rPr lang="en-AU" dirty="0" err="1" smtClean="0"/>
                        <a:t>Contego</a:t>
                      </a:r>
                      <a:r>
                        <a:rPr lang="en-AU" dirty="0" smtClean="0"/>
                        <a:t> Armoured Slipcase</a:t>
                      </a:r>
                      <a:r>
                        <a:rPr lang="en-AU" baseline="0" dirty="0" smtClean="0"/>
                        <a:t> Laptop Bag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dirty="0" smtClean="0">
                          <a:solidFill>
                            <a:srgbClr val="FF0000"/>
                          </a:solidFill>
                        </a:rPr>
                        <a:t>$46.64</a:t>
                      </a:r>
                    </a:p>
                  </a:txBody>
                  <a:tcPr/>
                </a:tc>
              </a:tr>
              <a:tr h="492784">
                <a:tc>
                  <a:txBody>
                    <a:bodyPr/>
                    <a:lstStyle/>
                    <a:p>
                      <a:r>
                        <a:rPr lang="en-AU" dirty="0" smtClean="0"/>
                        <a:t>Targus TANC Case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dirty="0" smtClean="0">
                          <a:solidFill>
                            <a:srgbClr val="FF0000"/>
                          </a:solidFill>
                        </a:rPr>
                        <a:t>$76.12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1977082" y="101247"/>
            <a:ext cx="9671222" cy="99329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sz="5400" dirty="0" smtClean="0">
                <a:solidFill>
                  <a:srgbClr val="00ADEF"/>
                </a:solidFill>
                <a:latin typeface="Eras Demi ITC" panose="020B0805030504020804" pitchFamily="34" charset="0"/>
              </a:rPr>
              <a:t>Options for </a:t>
            </a:r>
            <a:r>
              <a:rPr lang="en-AU" sz="5400" dirty="0" err="1" smtClean="0">
                <a:solidFill>
                  <a:srgbClr val="00ADEF"/>
                </a:solidFill>
                <a:latin typeface="Eras Demi ITC" panose="020B0805030504020804" pitchFamily="34" charset="0"/>
              </a:rPr>
              <a:t>Macbook</a:t>
            </a:r>
            <a:r>
              <a:rPr lang="en-AU" sz="5400" dirty="0" smtClean="0">
                <a:solidFill>
                  <a:srgbClr val="00ADEF"/>
                </a:solidFill>
                <a:latin typeface="Eras Demi ITC" panose="020B0805030504020804" pitchFamily="34" charset="0"/>
              </a:rPr>
              <a:t> Air</a:t>
            </a:r>
            <a:endParaRPr lang="en-AU" sz="5400" dirty="0">
              <a:solidFill>
                <a:srgbClr val="00ADEF"/>
              </a:solidFill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35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828800" y="140044"/>
            <a:ext cx="10157255" cy="1263703"/>
          </a:xfrm>
          <a:prstGeom prst="rect">
            <a:avLst/>
          </a:prstGeom>
          <a:effectLst/>
        </p:spPr>
        <p:txBody>
          <a:bodyPr vert="horz" lIns="68580" tIns="34290" rIns="68580" bIns="3429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sz="3600" dirty="0">
                <a:solidFill>
                  <a:srgbClr val="00ADEF"/>
                </a:solidFill>
                <a:latin typeface="Eras Demi ITC" panose="020B0805030504020804" pitchFamily="34" charset="0"/>
              </a:rPr>
              <a:t>Device Options – </a:t>
            </a:r>
            <a:r>
              <a:rPr lang="en-AU" sz="3600" dirty="0" smtClean="0">
                <a:solidFill>
                  <a:srgbClr val="00ADEF"/>
                </a:solidFill>
                <a:latin typeface="Eras Demi ITC" panose="020B0805030504020804" pitchFamily="34" charset="0"/>
              </a:rPr>
              <a:t>Apple </a:t>
            </a:r>
            <a:r>
              <a:rPr lang="en-AU" sz="3600" dirty="0" err="1" smtClean="0">
                <a:solidFill>
                  <a:srgbClr val="00ADEF"/>
                </a:solidFill>
                <a:latin typeface="Eras Demi ITC" panose="020B0805030504020804" pitchFamily="34" charset="0"/>
              </a:rPr>
              <a:t>Macbook</a:t>
            </a:r>
            <a:r>
              <a:rPr lang="en-AU" sz="3600" dirty="0" smtClean="0">
                <a:solidFill>
                  <a:srgbClr val="00ADEF"/>
                </a:solidFill>
                <a:latin typeface="Eras Demi ITC" panose="020B0805030504020804" pitchFamily="34" charset="0"/>
              </a:rPr>
              <a:t> Pro 13.3”</a:t>
            </a:r>
            <a:endParaRPr lang="en-AU" sz="3600" dirty="0">
              <a:solidFill>
                <a:srgbClr val="00ADEF"/>
              </a:solidFill>
              <a:latin typeface="Eras Demi ITC" panose="020B08050305040208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59227" y="1490215"/>
            <a:ext cx="5434914" cy="2180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en-US" sz="3600" baseline="30000" dirty="0">
                <a:solidFill>
                  <a:srgbClr val="00ADEF"/>
                </a:solidFill>
                <a:latin typeface="Eras Demi ITC" panose="020B0805030504020804" pitchFamily="34" charset="0"/>
              </a:rPr>
              <a:t>SPECIFICATIONS</a:t>
            </a:r>
            <a:endParaRPr lang="en-US" baseline="300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defTabSz="342900">
              <a:buClr>
                <a:srgbClr val="00ADEF"/>
              </a:buClr>
            </a:pPr>
            <a:endParaRPr lang="en-AU" sz="2800" baseline="30000" dirty="0">
              <a:solidFill>
                <a:srgbClr val="525252"/>
              </a:solidFill>
            </a:endParaRPr>
          </a:p>
          <a:p>
            <a:pPr marL="214313" indent="-214313" defTabSz="34290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prstClr val="black"/>
                </a:solidFill>
              </a:rPr>
              <a:t>Intel® Core™ i5 </a:t>
            </a:r>
            <a:r>
              <a:rPr lang="en-AU" sz="1200" dirty="0" smtClean="0">
                <a:solidFill>
                  <a:prstClr val="black"/>
                </a:solidFill>
              </a:rPr>
              <a:t>processor</a:t>
            </a:r>
            <a:endParaRPr lang="en-AU" sz="1200" dirty="0">
              <a:solidFill>
                <a:prstClr val="black"/>
              </a:solidFill>
            </a:endParaRPr>
          </a:p>
          <a:p>
            <a:pPr marL="214313" indent="-214313" defTabSz="34290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prstClr val="black"/>
                </a:solidFill>
              </a:rPr>
              <a:t>OS X 10.9 </a:t>
            </a:r>
            <a:r>
              <a:rPr lang="en-AU" sz="1200" dirty="0" smtClean="0">
                <a:solidFill>
                  <a:prstClr val="black"/>
                </a:solidFill>
              </a:rPr>
              <a:t>Mavericks</a:t>
            </a:r>
            <a:endParaRPr lang="en-AU" sz="1200" dirty="0">
              <a:solidFill>
                <a:prstClr val="black"/>
              </a:solidFill>
            </a:endParaRPr>
          </a:p>
          <a:p>
            <a:pPr marL="214313" indent="-214313" defTabSz="34290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prstClr val="black"/>
                </a:solidFill>
              </a:rPr>
              <a:t>4GB </a:t>
            </a:r>
            <a:r>
              <a:rPr lang="en-AU" sz="1200" dirty="0" smtClean="0">
                <a:solidFill>
                  <a:prstClr val="black"/>
                </a:solidFill>
              </a:rPr>
              <a:t>RAM</a:t>
            </a:r>
            <a:endParaRPr lang="en-AU" sz="1200" dirty="0">
              <a:solidFill>
                <a:prstClr val="black"/>
              </a:solidFill>
            </a:endParaRPr>
          </a:p>
          <a:p>
            <a:pPr marL="214313" indent="-214313" defTabSz="34290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prstClr val="black"/>
                </a:solidFill>
              </a:rPr>
              <a:t>500GB Hard Disk </a:t>
            </a:r>
            <a:r>
              <a:rPr lang="en-AU" sz="1200" dirty="0" smtClean="0">
                <a:solidFill>
                  <a:prstClr val="black"/>
                </a:solidFill>
              </a:rPr>
              <a:t>Drive</a:t>
            </a:r>
            <a:endParaRPr lang="en-AU" sz="1200" dirty="0">
              <a:solidFill>
                <a:prstClr val="black"/>
              </a:solidFill>
            </a:endParaRPr>
          </a:p>
          <a:p>
            <a:pPr marL="214313" indent="-214313" defTabSz="34290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prstClr val="black"/>
                </a:solidFill>
              </a:rPr>
              <a:t>13.3" HD </a:t>
            </a:r>
            <a:r>
              <a:rPr lang="en-AU" sz="1200" dirty="0" smtClean="0">
                <a:solidFill>
                  <a:prstClr val="black"/>
                </a:solidFill>
              </a:rPr>
              <a:t>display</a:t>
            </a:r>
            <a:endParaRPr lang="en-AU" sz="1200" dirty="0">
              <a:solidFill>
                <a:prstClr val="black"/>
              </a:solidFill>
            </a:endParaRPr>
          </a:p>
          <a:p>
            <a:pPr marL="214313" indent="-214313" defTabSz="34290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prstClr val="black"/>
                </a:solidFill>
              </a:rPr>
              <a:t>Bluetooth and </a:t>
            </a:r>
            <a:r>
              <a:rPr lang="en-AU" sz="1200" dirty="0" smtClean="0">
                <a:solidFill>
                  <a:prstClr val="black"/>
                </a:solidFill>
              </a:rPr>
              <a:t>Camera</a:t>
            </a:r>
            <a:endParaRPr lang="en-AU" sz="1200" dirty="0">
              <a:solidFill>
                <a:prstClr val="black"/>
              </a:solidFill>
            </a:endParaRPr>
          </a:p>
          <a:p>
            <a:pPr marL="214313" indent="-214313" defTabSz="34290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prstClr val="black"/>
                </a:solidFill>
              </a:rPr>
              <a:t>Wireless a/b/g/n 802.11</a:t>
            </a:r>
            <a:endParaRPr lang="en-AU" sz="900" dirty="0">
              <a:solidFill>
                <a:prstClr val="black"/>
              </a:solidFill>
            </a:endParaRPr>
          </a:p>
          <a:p>
            <a:pPr marL="214313" indent="-214313" defTabSz="342900">
              <a:buClr>
                <a:srgbClr val="00ADEF"/>
              </a:buClr>
              <a:buFont typeface="Arial" panose="020B0604020202020204" pitchFamily="34" charset="0"/>
              <a:buChar char="•"/>
            </a:pPr>
            <a:endParaRPr lang="en-AU" sz="900" dirty="0">
              <a:solidFill>
                <a:prstClr val="black"/>
              </a:solidFill>
            </a:endParaRPr>
          </a:p>
        </p:txBody>
      </p:sp>
      <p:sp>
        <p:nvSpPr>
          <p:cNvPr id="9" name="Cloud 8"/>
          <p:cNvSpPr/>
          <p:nvPr/>
        </p:nvSpPr>
        <p:spPr>
          <a:xfrm>
            <a:off x="3574722" y="3677163"/>
            <a:ext cx="2422424" cy="1202724"/>
          </a:xfrm>
          <a:prstGeom prst="cloud">
            <a:avLst/>
          </a:prstGeom>
          <a:solidFill>
            <a:srgbClr val="A9D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685553" y="3720946"/>
            <a:ext cx="2229216" cy="99329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sz="3300" dirty="0" smtClean="0">
                <a:solidFill>
                  <a:prstClr val="white"/>
                </a:solidFill>
                <a:latin typeface="Eras Demi ITC" panose="020B0805030504020804" pitchFamily="34" charset="0"/>
              </a:rPr>
              <a:t>$1,457.61</a:t>
            </a:r>
            <a:r>
              <a:rPr lang="en-AU" sz="1200" dirty="0" smtClean="0">
                <a:solidFill>
                  <a:prstClr val="white"/>
                </a:solidFill>
                <a:latin typeface="Eras Demi ITC" panose="020B0805030504020804" pitchFamily="34" charset="0"/>
              </a:rPr>
              <a:t>                   Inc. GST</a:t>
            </a:r>
            <a:endParaRPr lang="en-AU" sz="1300" dirty="0">
              <a:solidFill>
                <a:prstClr val="white"/>
              </a:solidFill>
              <a:latin typeface="Eras Demi ITC" panose="020B08050305040208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3828" y="1729083"/>
            <a:ext cx="4327325" cy="317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8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833816" y="1298163"/>
          <a:ext cx="7794672" cy="2960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8855"/>
                <a:gridCol w="1455817"/>
              </a:tblGrid>
              <a:tr h="496952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492784">
                <a:tc>
                  <a:txBody>
                    <a:bodyPr/>
                    <a:lstStyle/>
                    <a:p>
                      <a:r>
                        <a:rPr lang="en-AU" dirty="0" smtClean="0"/>
                        <a:t>AppleCare Protection Plan for </a:t>
                      </a:r>
                      <a:r>
                        <a:rPr lang="en-AU" dirty="0" err="1" smtClean="0"/>
                        <a:t>Macbook</a:t>
                      </a:r>
                      <a:r>
                        <a:rPr lang="en-AU" baseline="0" dirty="0" smtClean="0"/>
                        <a:t> Air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dirty="0" smtClean="0">
                          <a:solidFill>
                            <a:srgbClr val="FF0000"/>
                          </a:solidFill>
                        </a:rPr>
                        <a:t>$222.09</a:t>
                      </a:r>
                    </a:p>
                  </a:txBody>
                  <a:tcPr/>
                </a:tc>
              </a:tr>
              <a:tr h="492784">
                <a:tc>
                  <a:txBody>
                    <a:bodyPr/>
                    <a:lstStyle/>
                    <a:p>
                      <a:r>
                        <a:rPr lang="en-AU" dirty="0" err="1" smtClean="0"/>
                        <a:t>iBroker</a:t>
                      </a:r>
                      <a:r>
                        <a:rPr lang="en-AU" dirty="0" smtClean="0"/>
                        <a:t> 3 Year Loss / Theft /</a:t>
                      </a:r>
                      <a:r>
                        <a:rPr lang="en-AU" baseline="0" dirty="0" smtClean="0"/>
                        <a:t> </a:t>
                      </a:r>
                      <a:r>
                        <a:rPr lang="en-AU" dirty="0" smtClean="0"/>
                        <a:t>Damage Insurance ($100 excess)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>
                          <a:solidFill>
                            <a:srgbClr val="FF0000"/>
                          </a:solidFill>
                        </a:rPr>
                        <a:t>$264.00</a:t>
                      </a:r>
                      <a:endParaRPr lang="en-A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92784">
                <a:tc>
                  <a:txBody>
                    <a:bodyPr/>
                    <a:lstStyle/>
                    <a:p>
                      <a:r>
                        <a:rPr lang="en-AU" dirty="0" smtClean="0"/>
                        <a:t>Targus </a:t>
                      </a:r>
                      <a:r>
                        <a:rPr lang="en-AU" dirty="0" err="1" smtClean="0"/>
                        <a:t>Orbus</a:t>
                      </a:r>
                      <a:r>
                        <a:rPr lang="en-AU" dirty="0" smtClean="0"/>
                        <a:t> </a:t>
                      </a:r>
                      <a:r>
                        <a:rPr lang="en-AU" dirty="0" err="1" smtClean="0"/>
                        <a:t>Hardsided</a:t>
                      </a:r>
                      <a:r>
                        <a:rPr lang="en-AU" dirty="0" smtClean="0"/>
                        <a:t> Laptop</a:t>
                      </a:r>
                      <a:r>
                        <a:rPr lang="en-AU" baseline="0" dirty="0" smtClean="0"/>
                        <a:t> Case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dirty="0" smtClean="0">
                          <a:solidFill>
                            <a:srgbClr val="FF0000"/>
                          </a:solidFill>
                        </a:rPr>
                        <a:t>$53.35</a:t>
                      </a:r>
                    </a:p>
                  </a:txBody>
                  <a:tcPr/>
                </a:tc>
              </a:tr>
              <a:tr h="492784">
                <a:tc>
                  <a:txBody>
                    <a:bodyPr/>
                    <a:lstStyle/>
                    <a:p>
                      <a:r>
                        <a:rPr lang="en-AU" dirty="0" smtClean="0"/>
                        <a:t>Targus </a:t>
                      </a:r>
                      <a:r>
                        <a:rPr lang="en-AU" dirty="0" err="1" smtClean="0"/>
                        <a:t>Contego</a:t>
                      </a:r>
                      <a:r>
                        <a:rPr lang="en-AU" dirty="0" smtClean="0"/>
                        <a:t> Armoured Slipcase</a:t>
                      </a:r>
                      <a:r>
                        <a:rPr lang="en-AU" baseline="0" dirty="0" smtClean="0"/>
                        <a:t> Laptop Bag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dirty="0" smtClean="0">
                          <a:solidFill>
                            <a:srgbClr val="FF0000"/>
                          </a:solidFill>
                        </a:rPr>
                        <a:t>$46.64</a:t>
                      </a:r>
                    </a:p>
                  </a:txBody>
                  <a:tcPr/>
                </a:tc>
              </a:tr>
              <a:tr h="492784">
                <a:tc>
                  <a:txBody>
                    <a:bodyPr/>
                    <a:lstStyle/>
                    <a:p>
                      <a:r>
                        <a:rPr lang="en-AU" dirty="0" smtClean="0"/>
                        <a:t>Targus TANC Case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dirty="0" smtClean="0">
                          <a:solidFill>
                            <a:srgbClr val="FF0000"/>
                          </a:solidFill>
                        </a:rPr>
                        <a:t>$76.12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1977082" y="101247"/>
            <a:ext cx="9671222" cy="99329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sz="5400" dirty="0" smtClean="0">
                <a:solidFill>
                  <a:srgbClr val="00ADEF"/>
                </a:solidFill>
                <a:latin typeface="Eras Demi ITC" panose="020B0805030504020804" pitchFamily="34" charset="0"/>
              </a:rPr>
              <a:t>Options for </a:t>
            </a:r>
            <a:r>
              <a:rPr lang="en-AU" sz="5400" dirty="0" err="1" smtClean="0">
                <a:solidFill>
                  <a:srgbClr val="00ADEF"/>
                </a:solidFill>
                <a:latin typeface="Eras Demi ITC" panose="020B0805030504020804" pitchFamily="34" charset="0"/>
              </a:rPr>
              <a:t>Macbook</a:t>
            </a:r>
            <a:r>
              <a:rPr lang="en-AU" sz="5400" dirty="0" smtClean="0">
                <a:solidFill>
                  <a:srgbClr val="00ADEF"/>
                </a:solidFill>
                <a:latin typeface="Eras Demi ITC" panose="020B0805030504020804" pitchFamily="34" charset="0"/>
              </a:rPr>
              <a:t> Pro</a:t>
            </a:r>
            <a:endParaRPr lang="en-AU" sz="5400" dirty="0">
              <a:solidFill>
                <a:srgbClr val="00ADEF"/>
              </a:solidFill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2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2520778" y="0"/>
            <a:ext cx="9671222" cy="99329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sz="5400" dirty="0" smtClean="0">
                <a:solidFill>
                  <a:srgbClr val="00ADEF"/>
                </a:solidFill>
                <a:latin typeface="Eras Demi ITC" panose="020B0805030504020804" pitchFamily="34" charset="0"/>
              </a:rPr>
              <a:t>Device Options – Apple iPad Air</a:t>
            </a:r>
            <a:endParaRPr lang="en-AU" sz="5400" dirty="0">
              <a:solidFill>
                <a:srgbClr val="00ADEF"/>
              </a:solidFill>
              <a:latin typeface="Eras Demi ITC" panose="020B08050305040208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09102" y="1049052"/>
            <a:ext cx="5635102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aseline="30000" dirty="0">
                <a:solidFill>
                  <a:srgbClr val="00ADEF"/>
                </a:solidFill>
                <a:latin typeface="Eras Demi ITC" panose="020B0805030504020804" pitchFamily="34" charset="0"/>
              </a:rPr>
              <a:t>SPECIFICATIONS</a:t>
            </a:r>
            <a:endParaRPr lang="en-US" sz="2000" baseline="300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buClr>
                <a:srgbClr val="00ADEF"/>
              </a:buClr>
            </a:pPr>
            <a:endParaRPr lang="en-AU" baseline="30000" dirty="0">
              <a:solidFill>
                <a:srgbClr val="525252"/>
              </a:solidFill>
            </a:endParaRPr>
          </a:p>
          <a:p>
            <a:pPr marL="285750" indent="-28575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baseline="30000" dirty="0" smtClean="0"/>
              <a:t>A7 </a:t>
            </a:r>
            <a:r>
              <a:rPr lang="en-AU" baseline="30000" dirty="0"/>
              <a:t>chip with 64-bit architecture and M&amp; motion coprocessor</a:t>
            </a:r>
          </a:p>
          <a:p>
            <a:pPr marL="285750" indent="-28575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baseline="30000" dirty="0" smtClean="0"/>
              <a:t>iOS </a:t>
            </a:r>
            <a:r>
              <a:rPr lang="en-AU" baseline="30000" dirty="0"/>
              <a:t>7 and iCloud</a:t>
            </a:r>
          </a:p>
          <a:p>
            <a:pPr marL="285750" indent="-28575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baseline="30000" dirty="0" smtClean="0"/>
              <a:t>32GB </a:t>
            </a:r>
            <a:r>
              <a:rPr lang="en-AU" baseline="30000" dirty="0"/>
              <a:t>Storage</a:t>
            </a:r>
          </a:p>
          <a:p>
            <a:pPr marL="285750" indent="-28575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baseline="30000" dirty="0" smtClean="0"/>
              <a:t>2048 </a:t>
            </a:r>
            <a:r>
              <a:rPr lang="en-AU" baseline="30000" dirty="0"/>
              <a:t>by 1536 resolution at 264 pixels per inch</a:t>
            </a:r>
          </a:p>
          <a:p>
            <a:pPr marL="285750" indent="-28575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baseline="30000" dirty="0" smtClean="0"/>
              <a:t>9.7 </a:t>
            </a:r>
            <a:r>
              <a:rPr lang="en-AU" baseline="30000" dirty="0"/>
              <a:t>inch LED Backlit Multi Touch IPS Display</a:t>
            </a:r>
          </a:p>
          <a:p>
            <a:pPr marL="285750" indent="-28575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baseline="30000" dirty="0" smtClean="0"/>
              <a:t>Weighs </a:t>
            </a:r>
            <a:r>
              <a:rPr lang="en-AU" baseline="30000" dirty="0"/>
              <a:t>469g</a:t>
            </a:r>
          </a:p>
          <a:p>
            <a:pPr marL="285750" indent="-28575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baseline="30000" dirty="0" smtClean="0"/>
              <a:t>Bluetooth </a:t>
            </a:r>
            <a:r>
              <a:rPr lang="en-AU" baseline="30000" dirty="0"/>
              <a:t>and FaceTime HD Camera and 5MP </a:t>
            </a:r>
            <a:r>
              <a:rPr lang="en-AU" baseline="30000" dirty="0" err="1"/>
              <a:t>iSight</a:t>
            </a:r>
            <a:r>
              <a:rPr lang="en-AU" baseline="30000" dirty="0"/>
              <a:t> camera with 1080p HD video recording</a:t>
            </a:r>
          </a:p>
          <a:p>
            <a:pPr marL="285750" indent="-28575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baseline="30000" dirty="0" smtClean="0"/>
              <a:t>Wi-Fi </a:t>
            </a:r>
            <a:r>
              <a:rPr lang="en-AU" baseline="30000" dirty="0"/>
              <a:t>802.11a/b/g/n dual channel and </a:t>
            </a:r>
            <a:r>
              <a:rPr lang="en-AU" baseline="30000" dirty="0" smtClean="0"/>
              <a:t>MIMO</a:t>
            </a:r>
            <a:endParaRPr lang="en-AU" baseline="30000" dirty="0"/>
          </a:p>
        </p:txBody>
      </p:sp>
      <p:sp>
        <p:nvSpPr>
          <p:cNvPr id="4" name="Cloud 3"/>
          <p:cNvSpPr/>
          <p:nvPr/>
        </p:nvSpPr>
        <p:spPr>
          <a:xfrm>
            <a:off x="7141707" y="1416901"/>
            <a:ext cx="2166551" cy="1202724"/>
          </a:xfrm>
          <a:prstGeom prst="cloud">
            <a:avLst/>
          </a:prstGeom>
          <a:solidFill>
            <a:srgbClr val="A9D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252538" y="1460684"/>
            <a:ext cx="1999734" cy="99329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dirty="0" smtClean="0">
                <a:solidFill>
                  <a:prstClr val="white"/>
                </a:solidFill>
                <a:latin typeface="Eras Demi ITC" panose="020B0805030504020804" pitchFamily="34" charset="0"/>
              </a:rPr>
              <a:t>$566.28</a:t>
            </a:r>
          </a:p>
          <a:p>
            <a:r>
              <a:rPr lang="en-AU" sz="1300" dirty="0">
                <a:solidFill>
                  <a:prstClr val="white"/>
                </a:solidFill>
                <a:latin typeface="Eras Demi ITC" panose="020B0805030504020804" pitchFamily="34" charset="0"/>
              </a:rPr>
              <a:t> </a:t>
            </a:r>
            <a:r>
              <a:rPr lang="en-AU" sz="1300" dirty="0" smtClean="0">
                <a:solidFill>
                  <a:prstClr val="white"/>
                </a:solidFill>
                <a:latin typeface="Eras Demi ITC" panose="020B0805030504020804" pitchFamily="34" charset="0"/>
              </a:rPr>
              <a:t>                </a:t>
            </a:r>
            <a:r>
              <a:rPr lang="en-AU" sz="1200" dirty="0" smtClean="0">
                <a:solidFill>
                  <a:prstClr val="white"/>
                </a:solidFill>
                <a:latin typeface="Eras Demi ITC" panose="020B0805030504020804" pitchFamily="34" charset="0"/>
              </a:rPr>
              <a:t>Inc. GST</a:t>
            </a:r>
            <a:endParaRPr lang="en-AU" sz="1300" dirty="0">
              <a:solidFill>
                <a:prstClr val="white"/>
              </a:solidFill>
              <a:latin typeface="Eras Demi ITC" panose="020B08050305040208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8750" y="3635937"/>
            <a:ext cx="2905125" cy="3028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2052" y="3635937"/>
            <a:ext cx="292417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3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031450"/>
              </p:ext>
            </p:extLst>
          </p:nvPr>
        </p:nvGraphicFramePr>
        <p:xfrm>
          <a:off x="2833816" y="1298163"/>
          <a:ext cx="7794672" cy="1975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8855"/>
                <a:gridCol w="1455817"/>
              </a:tblGrid>
              <a:tr h="496952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492784">
                <a:tc>
                  <a:txBody>
                    <a:bodyPr/>
                    <a:lstStyle/>
                    <a:p>
                      <a:r>
                        <a:rPr lang="en-AU" dirty="0" smtClean="0"/>
                        <a:t>AppleCare Protection Plan for iPad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dirty="0" smtClean="0">
                          <a:solidFill>
                            <a:srgbClr val="FF0000"/>
                          </a:solidFill>
                        </a:rPr>
                        <a:t>$102.30</a:t>
                      </a:r>
                    </a:p>
                  </a:txBody>
                  <a:tcPr/>
                </a:tc>
              </a:tr>
              <a:tr h="492784">
                <a:tc>
                  <a:txBody>
                    <a:bodyPr/>
                    <a:lstStyle/>
                    <a:p>
                      <a:r>
                        <a:rPr lang="en-AU" dirty="0" err="1" smtClean="0"/>
                        <a:t>iBroker</a:t>
                      </a:r>
                      <a:r>
                        <a:rPr lang="en-AU" dirty="0" smtClean="0"/>
                        <a:t> 3 Year Loss / Theft /</a:t>
                      </a:r>
                      <a:r>
                        <a:rPr lang="en-AU" baseline="0" dirty="0" smtClean="0"/>
                        <a:t> </a:t>
                      </a:r>
                      <a:r>
                        <a:rPr lang="en-AU" dirty="0" smtClean="0"/>
                        <a:t>Damage Insurance ($100 excess)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>
                          <a:solidFill>
                            <a:srgbClr val="FF0000"/>
                          </a:solidFill>
                        </a:rPr>
                        <a:t>$214.50</a:t>
                      </a:r>
                      <a:endParaRPr lang="en-A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92784">
                <a:tc>
                  <a:txBody>
                    <a:bodyPr/>
                    <a:lstStyle/>
                    <a:p>
                      <a:r>
                        <a:rPr lang="en-AU" dirty="0" err="1" smtClean="0"/>
                        <a:t>Versavu</a:t>
                      </a:r>
                      <a:r>
                        <a:rPr lang="en-AU" baseline="0" dirty="0" smtClean="0"/>
                        <a:t> Slim Case for iPad Air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dirty="0" smtClean="0">
                          <a:solidFill>
                            <a:srgbClr val="FF0000"/>
                          </a:solidFill>
                        </a:rPr>
                        <a:t>$44.55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1977082" y="101247"/>
            <a:ext cx="9671222" cy="99329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sz="5400" dirty="0" smtClean="0">
                <a:solidFill>
                  <a:srgbClr val="00ADEF"/>
                </a:solidFill>
                <a:latin typeface="Eras Demi ITC" panose="020B0805030504020804" pitchFamily="34" charset="0"/>
              </a:rPr>
              <a:t>Options for iPad Air</a:t>
            </a:r>
            <a:endParaRPr lang="en-AU" sz="5400" dirty="0">
              <a:solidFill>
                <a:srgbClr val="00ADEF"/>
              </a:solidFill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91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2520778" y="0"/>
            <a:ext cx="9671222" cy="99329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sz="5400" dirty="0" smtClean="0">
                <a:solidFill>
                  <a:srgbClr val="00ADEF"/>
                </a:solidFill>
                <a:latin typeface="Eras Demi ITC" panose="020B0805030504020804" pitchFamily="34" charset="0"/>
              </a:rPr>
              <a:t>Device Options – Apple iPad Air 2</a:t>
            </a:r>
            <a:endParaRPr lang="en-AU" sz="5400" dirty="0">
              <a:solidFill>
                <a:srgbClr val="00ADEF"/>
              </a:solidFill>
              <a:latin typeface="Eras Demi ITC" panose="020B08050305040208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09102" y="1049052"/>
            <a:ext cx="5635102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aseline="30000" dirty="0">
                <a:solidFill>
                  <a:srgbClr val="00ADEF"/>
                </a:solidFill>
                <a:latin typeface="Eras Demi ITC" panose="020B0805030504020804" pitchFamily="34" charset="0"/>
              </a:rPr>
              <a:t>SPECIFICATIONS</a:t>
            </a:r>
            <a:endParaRPr lang="en-US" sz="2000" baseline="300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buClr>
                <a:srgbClr val="00ADEF"/>
              </a:buClr>
            </a:pPr>
            <a:endParaRPr lang="en-AU" baseline="30000" dirty="0">
              <a:solidFill>
                <a:srgbClr val="525252"/>
              </a:solidFill>
            </a:endParaRPr>
          </a:p>
          <a:p>
            <a:pPr marL="285750" indent="-28575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baseline="30000" dirty="0" smtClean="0">
                <a:solidFill>
                  <a:prstClr val="black"/>
                </a:solidFill>
              </a:rPr>
              <a:t>A8X </a:t>
            </a:r>
            <a:r>
              <a:rPr lang="en-AU" baseline="30000" dirty="0">
                <a:solidFill>
                  <a:prstClr val="black"/>
                </a:solidFill>
              </a:rPr>
              <a:t>chip with 64-bit architecture and </a:t>
            </a:r>
            <a:r>
              <a:rPr lang="en-AU" baseline="30000" dirty="0" smtClean="0">
                <a:solidFill>
                  <a:prstClr val="black"/>
                </a:solidFill>
              </a:rPr>
              <a:t>M8 </a:t>
            </a:r>
            <a:r>
              <a:rPr lang="en-AU" baseline="30000" dirty="0">
                <a:solidFill>
                  <a:prstClr val="black"/>
                </a:solidFill>
              </a:rPr>
              <a:t>motion coprocessor</a:t>
            </a:r>
          </a:p>
          <a:p>
            <a:pPr marL="285750" indent="-28575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baseline="30000" dirty="0" smtClean="0">
                <a:solidFill>
                  <a:prstClr val="black"/>
                </a:solidFill>
              </a:rPr>
              <a:t>iOS 8 </a:t>
            </a:r>
            <a:r>
              <a:rPr lang="en-AU" baseline="30000" dirty="0">
                <a:solidFill>
                  <a:prstClr val="black"/>
                </a:solidFill>
              </a:rPr>
              <a:t>and iCloud</a:t>
            </a:r>
          </a:p>
          <a:p>
            <a:pPr marL="285750" indent="-28575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baseline="30000" dirty="0" smtClean="0">
                <a:solidFill>
                  <a:prstClr val="black"/>
                </a:solidFill>
              </a:rPr>
              <a:t>64GB </a:t>
            </a:r>
            <a:r>
              <a:rPr lang="en-AU" baseline="30000" dirty="0">
                <a:solidFill>
                  <a:prstClr val="black"/>
                </a:solidFill>
              </a:rPr>
              <a:t>Storage</a:t>
            </a:r>
          </a:p>
          <a:p>
            <a:pPr marL="285750" indent="-28575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baseline="30000" dirty="0" smtClean="0">
                <a:solidFill>
                  <a:prstClr val="black"/>
                </a:solidFill>
              </a:rPr>
              <a:t>2048 </a:t>
            </a:r>
            <a:r>
              <a:rPr lang="en-AU" baseline="30000" dirty="0">
                <a:solidFill>
                  <a:prstClr val="black"/>
                </a:solidFill>
              </a:rPr>
              <a:t>by 1536 resolution at 264 pixels per inch</a:t>
            </a:r>
          </a:p>
          <a:p>
            <a:pPr marL="285750" indent="-28575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baseline="30000" dirty="0" smtClean="0">
                <a:solidFill>
                  <a:prstClr val="black"/>
                </a:solidFill>
              </a:rPr>
              <a:t>9.7 </a:t>
            </a:r>
            <a:r>
              <a:rPr lang="en-AU" baseline="30000" dirty="0">
                <a:solidFill>
                  <a:prstClr val="black"/>
                </a:solidFill>
              </a:rPr>
              <a:t>inch LED Backlit Multi Touch IPS Display</a:t>
            </a:r>
          </a:p>
          <a:p>
            <a:pPr marL="285750" indent="-28575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baseline="30000" dirty="0" smtClean="0">
                <a:solidFill>
                  <a:prstClr val="black"/>
                </a:solidFill>
              </a:rPr>
              <a:t>Weighs 437g</a:t>
            </a:r>
            <a:endParaRPr lang="en-AU" baseline="30000" dirty="0">
              <a:solidFill>
                <a:prstClr val="black"/>
              </a:solidFill>
            </a:endParaRPr>
          </a:p>
          <a:p>
            <a:pPr marL="285750" indent="-28575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baseline="30000" dirty="0" smtClean="0">
                <a:solidFill>
                  <a:prstClr val="black"/>
                </a:solidFill>
              </a:rPr>
              <a:t>Bluetooth </a:t>
            </a:r>
            <a:r>
              <a:rPr lang="en-AU" baseline="30000" dirty="0">
                <a:solidFill>
                  <a:prstClr val="black"/>
                </a:solidFill>
              </a:rPr>
              <a:t>and FaceTime HD Camera and 5MP </a:t>
            </a:r>
            <a:r>
              <a:rPr lang="en-AU" baseline="30000" dirty="0" err="1">
                <a:solidFill>
                  <a:prstClr val="black"/>
                </a:solidFill>
              </a:rPr>
              <a:t>iSight</a:t>
            </a:r>
            <a:r>
              <a:rPr lang="en-AU" baseline="30000" dirty="0">
                <a:solidFill>
                  <a:prstClr val="black"/>
                </a:solidFill>
              </a:rPr>
              <a:t> camera with 1080p HD video recording</a:t>
            </a:r>
          </a:p>
          <a:p>
            <a:pPr marL="285750" indent="-28575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baseline="30000" dirty="0" smtClean="0">
                <a:solidFill>
                  <a:prstClr val="black"/>
                </a:solidFill>
              </a:rPr>
              <a:t>Wi-Fi </a:t>
            </a:r>
            <a:r>
              <a:rPr lang="en-AU" baseline="30000" dirty="0">
                <a:solidFill>
                  <a:prstClr val="black"/>
                </a:solidFill>
              </a:rPr>
              <a:t>802.11a/b/g/n dual channel and </a:t>
            </a:r>
            <a:r>
              <a:rPr lang="en-AU" baseline="30000" dirty="0" smtClean="0">
                <a:solidFill>
                  <a:prstClr val="black"/>
                </a:solidFill>
              </a:rPr>
              <a:t>MIMO</a:t>
            </a:r>
            <a:endParaRPr lang="en-AU" baseline="30000" dirty="0">
              <a:solidFill>
                <a:prstClr val="black"/>
              </a:solidFill>
            </a:endParaRPr>
          </a:p>
        </p:txBody>
      </p:sp>
      <p:sp>
        <p:nvSpPr>
          <p:cNvPr id="4" name="Cloud 3"/>
          <p:cNvSpPr/>
          <p:nvPr/>
        </p:nvSpPr>
        <p:spPr>
          <a:xfrm>
            <a:off x="7141707" y="1416901"/>
            <a:ext cx="2166551" cy="1202724"/>
          </a:xfrm>
          <a:prstGeom prst="cloud">
            <a:avLst/>
          </a:prstGeom>
          <a:solidFill>
            <a:srgbClr val="A9D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252538" y="1460684"/>
            <a:ext cx="1999734" cy="99329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dirty="0" smtClean="0">
                <a:solidFill>
                  <a:prstClr val="white"/>
                </a:solidFill>
                <a:latin typeface="Eras Demi ITC" panose="020B0805030504020804" pitchFamily="34" charset="0"/>
              </a:rPr>
              <a:t>$745.58</a:t>
            </a:r>
          </a:p>
          <a:p>
            <a:r>
              <a:rPr lang="en-AU" sz="1300" dirty="0">
                <a:solidFill>
                  <a:prstClr val="white"/>
                </a:solidFill>
                <a:latin typeface="Eras Demi ITC" panose="020B0805030504020804" pitchFamily="34" charset="0"/>
              </a:rPr>
              <a:t> </a:t>
            </a:r>
            <a:r>
              <a:rPr lang="en-AU" sz="1300" dirty="0" smtClean="0">
                <a:solidFill>
                  <a:prstClr val="white"/>
                </a:solidFill>
                <a:latin typeface="Eras Demi ITC" panose="020B0805030504020804" pitchFamily="34" charset="0"/>
              </a:rPr>
              <a:t>                </a:t>
            </a:r>
            <a:r>
              <a:rPr lang="en-AU" sz="1200" dirty="0" smtClean="0">
                <a:solidFill>
                  <a:prstClr val="white"/>
                </a:solidFill>
                <a:latin typeface="Eras Demi ITC" panose="020B0805030504020804" pitchFamily="34" charset="0"/>
              </a:rPr>
              <a:t>Inc. GST</a:t>
            </a:r>
            <a:endParaRPr lang="en-AU" sz="1300" dirty="0">
              <a:solidFill>
                <a:prstClr val="white"/>
              </a:solidFill>
              <a:latin typeface="Eras Demi ITC" panose="020B08050305040208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5704" y="3929446"/>
            <a:ext cx="2372094" cy="2697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5359" y="3929447"/>
            <a:ext cx="2372094" cy="2697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5014" y="3929448"/>
            <a:ext cx="2372094" cy="269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1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977082" y="101247"/>
            <a:ext cx="9671222" cy="99329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sz="5400" dirty="0" smtClean="0">
                <a:solidFill>
                  <a:srgbClr val="00ADEF"/>
                </a:solidFill>
                <a:latin typeface="Eras Demi ITC" panose="020B0805030504020804" pitchFamily="34" charset="0"/>
              </a:rPr>
              <a:t>Options for iPad Air 2</a:t>
            </a:r>
            <a:endParaRPr lang="en-AU" sz="5400" dirty="0">
              <a:solidFill>
                <a:srgbClr val="00ADEF"/>
              </a:solidFill>
              <a:latin typeface="Eras Demi ITC" panose="020B08050305040208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013439"/>
              </p:ext>
            </p:extLst>
          </p:nvPr>
        </p:nvGraphicFramePr>
        <p:xfrm>
          <a:off x="2833816" y="1298163"/>
          <a:ext cx="7794672" cy="1975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8855"/>
                <a:gridCol w="1455817"/>
              </a:tblGrid>
              <a:tr h="496952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492784">
                <a:tc>
                  <a:txBody>
                    <a:bodyPr/>
                    <a:lstStyle/>
                    <a:p>
                      <a:r>
                        <a:rPr lang="en-AU" dirty="0" smtClean="0"/>
                        <a:t>AppleCare Protection Plan for iPad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dirty="0" smtClean="0">
                          <a:solidFill>
                            <a:srgbClr val="FF0000"/>
                          </a:solidFill>
                        </a:rPr>
                        <a:t>$102.30</a:t>
                      </a:r>
                    </a:p>
                  </a:txBody>
                  <a:tcPr/>
                </a:tc>
              </a:tr>
              <a:tr h="492784">
                <a:tc>
                  <a:txBody>
                    <a:bodyPr/>
                    <a:lstStyle/>
                    <a:p>
                      <a:r>
                        <a:rPr lang="en-AU" dirty="0" err="1" smtClean="0"/>
                        <a:t>iBroker</a:t>
                      </a:r>
                      <a:r>
                        <a:rPr lang="en-AU" dirty="0" smtClean="0"/>
                        <a:t> 3 Year Loss / Theft /</a:t>
                      </a:r>
                      <a:r>
                        <a:rPr lang="en-AU" baseline="0" dirty="0" smtClean="0"/>
                        <a:t> </a:t>
                      </a:r>
                      <a:r>
                        <a:rPr lang="en-AU" dirty="0" smtClean="0"/>
                        <a:t>Damage Insurance ($100 excess)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>
                          <a:solidFill>
                            <a:srgbClr val="FF0000"/>
                          </a:solidFill>
                        </a:rPr>
                        <a:t>$214.50</a:t>
                      </a:r>
                      <a:endParaRPr lang="en-A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92784">
                <a:tc>
                  <a:txBody>
                    <a:bodyPr/>
                    <a:lstStyle/>
                    <a:p>
                      <a:r>
                        <a:rPr lang="en-AU" dirty="0" err="1" smtClean="0"/>
                        <a:t>Versavu</a:t>
                      </a:r>
                      <a:r>
                        <a:rPr lang="en-AU" baseline="0" dirty="0" smtClean="0"/>
                        <a:t> Slim Case for iPad Air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dirty="0" smtClean="0">
                          <a:solidFill>
                            <a:srgbClr val="FF0000"/>
                          </a:solidFill>
                        </a:rPr>
                        <a:t>$44.55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85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3222995" y="368613"/>
            <a:ext cx="7253417" cy="744971"/>
          </a:xfrm>
          <a:prstGeom prst="rect">
            <a:avLst/>
          </a:prstGeom>
          <a:effectLst/>
        </p:spPr>
        <p:txBody>
          <a:bodyPr vert="horz" lIns="68580" tIns="34290" rIns="68580" bIns="34290" rtlCol="0" anchor="ctr">
            <a:normAutofit fontScale="8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sz="4050" dirty="0">
                <a:solidFill>
                  <a:srgbClr val="00ADEF"/>
                </a:solidFill>
                <a:latin typeface="Eras Demi ITC" panose="020B0805030504020804" pitchFamily="34" charset="0"/>
              </a:rPr>
              <a:t>Device Options – 11e (Non Touch)</a:t>
            </a:r>
          </a:p>
        </p:txBody>
      </p:sp>
      <p:sp>
        <p:nvSpPr>
          <p:cNvPr id="3" name="Rectangle 2"/>
          <p:cNvSpPr/>
          <p:nvPr/>
        </p:nvSpPr>
        <p:spPr>
          <a:xfrm>
            <a:off x="3630827" y="1644039"/>
            <a:ext cx="422632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en-US" sz="3000" baseline="30000" dirty="0">
                <a:solidFill>
                  <a:srgbClr val="00ADEF"/>
                </a:solidFill>
                <a:latin typeface="Eras Demi ITC" panose="020B0805030504020804" pitchFamily="34" charset="0"/>
              </a:rPr>
              <a:t>SPECIFICATIONS</a:t>
            </a:r>
            <a:endParaRPr lang="en-US" sz="1500" baseline="300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57175" indent="-257175" defTabSz="342900">
              <a:buClr>
                <a:srgbClr val="00ADEF"/>
              </a:buClr>
              <a:buFont typeface="Arial" panose="020B0604020202020204" pitchFamily="34" charset="0"/>
              <a:buChar char="•"/>
            </a:pPr>
            <a:endParaRPr lang="en-US" sz="1350" baseline="30000" dirty="0">
              <a:solidFill>
                <a:srgbClr val="000000"/>
              </a:solidFill>
            </a:endParaRPr>
          </a:p>
          <a:p>
            <a:pPr marL="214313" indent="-214313" defTabSz="34290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sz="1350" baseline="30000" dirty="0">
                <a:solidFill>
                  <a:prstClr val="black"/>
                </a:solidFill>
              </a:rPr>
              <a:t>Intel® Celeron™ N2940 Quad Core processor </a:t>
            </a:r>
          </a:p>
          <a:p>
            <a:pPr marL="214313" indent="-214313" defTabSz="34290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US" sz="1350" baseline="30000" dirty="0">
                <a:solidFill>
                  <a:prstClr val="black"/>
                </a:solidFill>
              </a:rPr>
              <a:t>Windows </a:t>
            </a:r>
            <a:r>
              <a:rPr lang="en-US" sz="1350" baseline="30000" dirty="0" smtClean="0">
                <a:solidFill>
                  <a:prstClr val="black"/>
                </a:solidFill>
              </a:rPr>
              <a:t>8.1 </a:t>
            </a:r>
            <a:r>
              <a:rPr lang="en-US" sz="1350" baseline="30000" dirty="0">
                <a:solidFill>
                  <a:prstClr val="black"/>
                </a:solidFill>
              </a:rPr>
              <a:t>(64 bit)</a:t>
            </a:r>
          </a:p>
          <a:p>
            <a:pPr marL="214313" indent="-214313" defTabSz="34290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sz="1350" baseline="30000" dirty="0">
                <a:solidFill>
                  <a:prstClr val="black"/>
                </a:solidFill>
              </a:rPr>
              <a:t>4GB </a:t>
            </a:r>
            <a:r>
              <a:rPr lang="en-AU" sz="1350" baseline="30000" dirty="0" smtClean="0">
                <a:solidFill>
                  <a:prstClr val="black"/>
                </a:solidFill>
              </a:rPr>
              <a:t>RAM</a:t>
            </a:r>
            <a:endParaRPr lang="en-AU" sz="1350" baseline="30000" dirty="0">
              <a:solidFill>
                <a:prstClr val="black"/>
              </a:solidFill>
            </a:endParaRPr>
          </a:p>
          <a:p>
            <a:pPr marL="214313" indent="-214313" defTabSz="34290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US" sz="1350" baseline="30000" dirty="0">
                <a:solidFill>
                  <a:prstClr val="black"/>
                </a:solidFill>
              </a:rPr>
              <a:t>128GB Solid State Drive</a:t>
            </a:r>
          </a:p>
          <a:p>
            <a:pPr marL="214313" indent="-214313" defTabSz="34290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sz="1350" baseline="30000" dirty="0">
                <a:solidFill>
                  <a:prstClr val="black"/>
                </a:solidFill>
              </a:rPr>
              <a:t>11.6” HD LED Anti-Glare display</a:t>
            </a:r>
          </a:p>
          <a:p>
            <a:pPr marL="214313" indent="-214313" defTabSz="34290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US" sz="1350" baseline="30000" dirty="0">
                <a:solidFill>
                  <a:prstClr val="black"/>
                </a:solidFill>
              </a:rPr>
              <a:t>Screen flips 360 degrees</a:t>
            </a:r>
          </a:p>
          <a:p>
            <a:pPr marL="214313" indent="-214313" defTabSz="34290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sz="1350" baseline="30000" dirty="0">
                <a:solidFill>
                  <a:prstClr val="black"/>
                </a:solidFill>
              </a:rPr>
              <a:t>Bluetooth, Camera and 4-in-1 card reader</a:t>
            </a:r>
          </a:p>
          <a:p>
            <a:pPr marL="214313" indent="-214313" defTabSz="34290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US" sz="1350" baseline="30000" dirty="0">
                <a:solidFill>
                  <a:prstClr val="black"/>
                </a:solidFill>
              </a:rPr>
              <a:t>Wireless-N 7260 a/b/g/n</a:t>
            </a:r>
          </a:p>
          <a:p>
            <a:pPr marL="214313" indent="-214313" defTabSz="34290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sz="1350" baseline="30000" dirty="0" smtClean="0">
                <a:solidFill>
                  <a:prstClr val="black"/>
                </a:solidFill>
              </a:rPr>
              <a:t>1 Year Return to Base Warranty</a:t>
            </a:r>
            <a:endParaRPr lang="en-AU" sz="1350" baseline="30000" dirty="0">
              <a:solidFill>
                <a:prstClr val="black"/>
              </a:solidFill>
            </a:endParaRPr>
          </a:p>
          <a:p>
            <a:pPr defTabSz="342900">
              <a:buClr>
                <a:srgbClr val="00ADEF"/>
              </a:buClr>
            </a:pPr>
            <a:endParaRPr lang="en-AU" sz="1350" baseline="30000" dirty="0">
              <a:solidFill>
                <a:prstClr val="black"/>
              </a:solidFill>
            </a:endParaRPr>
          </a:p>
          <a:p>
            <a:pPr defTabSz="342900">
              <a:buClr>
                <a:srgbClr val="00ADEF"/>
              </a:buClr>
            </a:pPr>
            <a:endParaRPr lang="en-US" sz="1350" baseline="30000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710090" y="2298758"/>
            <a:ext cx="1499801" cy="744971"/>
          </a:xfrm>
          <a:prstGeom prst="rect">
            <a:avLst/>
          </a:prstGeom>
          <a:effectLst/>
        </p:spPr>
        <p:txBody>
          <a:bodyPr vert="horz" lIns="68580" tIns="34290" rIns="68580" bIns="3429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sz="3000" dirty="0">
                <a:solidFill>
                  <a:prstClr val="white"/>
                </a:solidFill>
                <a:latin typeface="Eras Demi ITC" panose="020B0805030504020804" pitchFamily="34" charset="0"/>
              </a:rPr>
              <a:t>$764.15</a:t>
            </a:r>
          </a:p>
          <a:p>
            <a:r>
              <a:rPr lang="en-AU" sz="975" dirty="0">
                <a:solidFill>
                  <a:prstClr val="white"/>
                </a:solidFill>
                <a:latin typeface="Eras Demi ITC" panose="020B0805030504020804" pitchFamily="34" charset="0"/>
              </a:rPr>
              <a:t>                 </a:t>
            </a:r>
            <a:r>
              <a:rPr lang="en-AU" sz="900" dirty="0">
                <a:solidFill>
                  <a:prstClr val="white"/>
                </a:solidFill>
                <a:latin typeface="Eras Demi ITC" panose="020B0805030504020804" pitchFamily="34" charset="0"/>
              </a:rPr>
              <a:t>Ex. GST</a:t>
            </a:r>
            <a:endParaRPr lang="en-AU" sz="975" dirty="0">
              <a:solidFill>
                <a:prstClr val="white"/>
              </a:solidFill>
              <a:latin typeface="Eras Demi ITC" panose="020B08050305040208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1880" y="1853532"/>
            <a:ext cx="2092857" cy="16214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5040" y="3474961"/>
            <a:ext cx="3345419" cy="25257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2353" y="3740410"/>
            <a:ext cx="2169368" cy="18964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507" y="6000752"/>
            <a:ext cx="1156583" cy="486771"/>
          </a:xfrm>
          <a:prstGeom prst="rect">
            <a:avLst/>
          </a:prstGeom>
        </p:spPr>
      </p:pic>
      <p:sp>
        <p:nvSpPr>
          <p:cNvPr id="15" name="Cloud 14"/>
          <p:cNvSpPr/>
          <p:nvPr/>
        </p:nvSpPr>
        <p:spPr>
          <a:xfrm>
            <a:off x="6131798" y="1866120"/>
            <a:ext cx="2166551" cy="1202724"/>
          </a:xfrm>
          <a:prstGeom prst="cloud">
            <a:avLst/>
          </a:prstGeom>
          <a:solidFill>
            <a:srgbClr val="A9D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215206" y="1994896"/>
            <a:ext cx="1999734" cy="99329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$636.73</a:t>
            </a:r>
          </a:p>
          <a:p>
            <a:r>
              <a:rPr lang="en-AU" sz="120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                   Inc. GST</a:t>
            </a:r>
            <a:endParaRPr lang="en-AU" sz="1300" dirty="0">
              <a:solidFill>
                <a:schemeClr val="bg1"/>
              </a:solidFill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36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218" y="174338"/>
            <a:ext cx="1905000" cy="80962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520778" y="0"/>
            <a:ext cx="9671222" cy="99329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sz="5400" dirty="0" err="1" smtClean="0">
                <a:solidFill>
                  <a:srgbClr val="00ADEF"/>
                </a:solidFill>
                <a:latin typeface="Eras Demi ITC" panose="020B0805030504020804" pitchFamily="34" charset="0"/>
              </a:rPr>
              <a:t>iBroker</a:t>
            </a:r>
            <a:r>
              <a:rPr lang="en-AU" sz="5400" dirty="0" smtClean="0">
                <a:solidFill>
                  <a:srgbClr val="00ADEF"/>
                </a:solidFill>
                <a:latin typeface="Eras Demi ITC" panose="020B0805030504020804" pitchFamily="34" charset="0"/>
              </a:rPr>
              <a:t> Insurance</a:t>
            </a:r>
            <a:endParaRPr lang="en-AU" sz="5400" dirty="0">
              <a:solidFill>
                <a:srgbClr val="00ADEF"/>
              </a:solidFill>
              <a:latin typeface="Eras Demi ITC" panose="020B0805030504020804" pitchFamily="34" charset="0"/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2612573" y="1158635"/>
            <a:ext cx="9190653" cy="5587398"/>
          </a:xfrm>
        </p:spPr>
        <p:txBody>
          <a:bodyPr numCol="2">
            <a:normAutofit fontScale="25000" lnSpcReduction="20000"/>
          </a:bodyPr>
          <a:lstStyle/>
          <a:p>
            <a:pPr marL="0" indent="0">
              <a:buNone/>
            </a:pPr>
            <a:r>
              <a:rPr lang="en-AU" sz="5600" dirty="0" smtClean="0">
                <a:solidFill>
                  <a:srgbClr val="FF0000"/>
                </a:solidFill>
              </a:rPr>
              <a:t>What</a:t>
            </a:r>
            <a:r>
              <a:rPr lang="en-AU" sz="5600" dirty="0">
                <a:solidFill>
                  <a:srgbClr val="FF0000"/>
                </a:solidFill>
              </a:rPr>
              <a:t> </a:t>
            </a:r>
            <a:r>
              <a:rPr lang="en-AU" sz="5600" dirty="0" smtClean="0">
                <a:solidFill>
                  <a:srgbClr val="FF0000"/>
                </a:solidFill>
              </a:rPr>
              <a:t>is Covered?</a:t>
            </a:r>
          </a:p>
          <a:p>
            <a:pPr>
              <a:buClr>
                <a:srgbClr val="00ADEF"/>
              </a:buClr>
            </a:pPr>
            <a:r>
              <a:rPr lang="en-AU" sz="4800" dirty="0" smtClean="0"/>
              <a:t>Accidental Loss – For Example</a:t>
            </a:r>
          </a:p>
          <a:p>
            <a:pPr marL="1428750" lvl="2" indent="-571500">
              <a:buClr>
                <a:srgbClr val="00ADEF"/>
              </a:buClr>
              <a:buFont typeface="Wingdings" panose="05000000000000000000" pitchFamily="2" charset="2"/>
              <a:buChar char="ü"/>
            </a:pPr>
            <a:r>
              <a:rPr lang="en-AU" sz="4400" dirty="0" smtClean="0"/>
              <a:t>Left on Public Transport</a:t>
            </a:r>
          </a:p>
          <a:p>
            <a:pPr marL="1428750" lvl="2" indent="-571500">
              <a:buClr>
                <a:srgbClr val="00ADEF"/>
              </a:buClr>
              <a:buFont typeface="Wingdings" panose="05000000000000000000" pitchFamily="2" charset="2"/>
              <a:buChar char="ü"/>
            </a:pPr>
            <a:r>
              <a:rPr lang="en-AU" sz="4400" dirty="0" smtClean="0"/>
              <a:t>Left at Bus Stop</a:t>
            </a:r>
          </a:p>
          <a:p>
            <a:pPr marL="571500" indent="-571500">
              <a:buClr>
                <a:srgbClr val="00ADEF"/>
              </a:buClr>
              <a:buFont typeface="Arial" panose="020B0604020202020204" pitchFamily="34" charset="0"/>
              <a:buChar char="•"/>
            </a:pPr>
            <a:endParaRPr lang="en-AU" sz="4800" dirty="0" smtClean="0"/>
          </a:p>
          <a:p>
            <a:pPr>
              <a:buClr>
                <a:srgbClr val="00ADEF"/>
              </a:buClr>
            </a:pPr>
            <a:r>
              <a:rPr lang="en-AU" sz="4800" dirty="0" smtClean="0"/>
              <a:t>Accidental Damage – For Example</a:t>
            </a:r>
          </a:p>
          <a:p>
            <a:pPr marL="1428750" lvl="2" indent="-571500">
              <a:buClr>
                <a:srgbClr val="00ADEF"/>
              </a:buClr>
              <a:buFont typeface="Wingdings" panose="05000000000000000000" pitchFamily="2" charset="2"/>
              <a:buChar char="ü"/>
            </a:pPr>
            <a:r>
              <a:rPr lang="en-AU" sz="4400" dirty="0" smtClean="0"/>
              <a:t>Dropped</a:t>
            </a:r>
          </a:p>
          <a:p>
            <a:pPr marL="1428750" lvl="2" indent="-571500">
              <a:buClr>
                <a:srgbClr val="00ADEF"/>
              </a:buClr>
              <a:buFont typeface="Wingdings" panose="05000000000000000000" pitchFamily="2" charset="2"/>
              <a:buChar char="ü"/>
            </a:pPr>
            <a:r>
              <a:rPr lang="en-AU" sz="4400" dirty="0" smtClean="0"/>
              <a:t>Stepped On</a:t>
            </a:r>
          </a:p>
          <a:p>
            <a:pPr marL="1428750" lvl="2" indent="-571500">
              <a:buClr>
                <a:srgbClr val="00ADEF"/>
              </a:buClr>
              <a:buFont typeface="Wingdings" panose="05000000000000000000" pitchFamily="2" charset="2"/>
              <a:buChar char="ü"/>
            </a:pPr>
            <a:r>
              <a:rPr lang="en-AU" sz="4400" dirty="0" smtClean="0"/>
              <a:t>Driven Over</a:t>
            </a:r>
          </a:p>
          <a:p>
            <a:pPr marL="1428750" lvl="2" indent="-571500">
              <a:buClr>
                <a:srgbClr val="00ADEF"/>
              </a:buClr>
              <a:buFont typeface="Wingdings" panose="05000000000000000000" pitchFamily="2" charset="2"/>
              <a:buChar char="ü"/>
            </a:pPr>
            <a:r>
              <a:rPr lang="en-AU" sz="4400" dirty="0" smtClean="0"/>
              <a:t>Pulled Off Desk</a:t>
            </a:r>
          </a:p>
          <a:p>
            <a:pPr marL="1428750" lvl="2" indent="-571500">
              <a:buClr>
                <a:srgbClr val="00ADEF"/>
              </a:buClr>
              <a:buFont typeface="Wingdings" panose="05000000000000000000" pitchFamily="2" charset="2"/>
              <a:buChar char="ü"/>
            </a:pPr>
            <a:r>
              <a:rPr lang="en-AU" sz="4400" dirty="0" smtClean="0"/>
              <a:t>Fell out of Locker</a:t>
            </a:r>
          </a:p>
          <a:p>
            <a:pPr marL="1428750" lvl="2" indent="-571500">
              <a:buClr>
                <a:srgbClr val="00ADEF"/>
              </a:buClr>
              <a:buFont typeface="Wingdings" panose="05000000000000000000" pitchFamily="2" charset="2"/>
              <a:buChar char="ü"/>
            </a:pPr>
            <a:r>
              <a:rPr lang="en-AU" sz="4400" dirty="0" smtClean="0"/>
              <a:t>Liquid Spill</a:t>
            </a:r>
          </a:p>
          <a:p>
            <a:pPr>
              <a:buClr>
                <a:srgbClr val="00ADEF"/>
              </a:buClr>
            </a:pPr>
            <a:r>
              <a:rPr lang="en-AU" sz="4800" dirty="0" smtClean="0"/>
              <a:t>Loss or damage by theft or attempted theft</a:t>
            </a:r>
          </a:p>
          <a:p>
            <a:pPr>
              <a:buClr>
                <a:srgbClr val="00ADEF"/>
              </a:buClr>
            </a:pPr>
            <a:r>
              <a:rPr lang="en-AU" sz="4800" dirty="0" smtClean="0"/>
              <a:t>From unoccupied building or vehicle only following forcible entry</a:t>
            </a:r>
          </a:p>
          <a:p>
            <a:pPr>
              <a:buClr>
                <a:srgbClr val="00ADEF"/>
              </a:buClr>
            </a:pPr>
            <a:r>
              <a:rPr lang="en-AU" sz="4800" dirty="0" smtClean="0"/>
              <a:t>In the open air  only where:</a:t>
            </a:r>
          </a:p>
          <a:p>
            <a:pPr lvl="2">
              <a:buClr>
                <a:srgbClr val="00ADEF"/>
              </a:buClr>
              <a:buFont typeface="Wingdings" panose="05000000000000000000" pitchFamily="2" charset="2"/>
              <a:buChar char="ü"/>
            </a:pPr>
            <a:r>
              <a:rPr lang="en-AU" sz="4400" dirty="0" smtClean="0"/>
              <a:t>Laptop in direct supervision and control of adult</a:t>
            </a:r>
          </a:p>
          <a:p>
            <a:pPr lvl="2">
              <a:buClr>
                <a:srgbClr val="00ADEF"/>
              </a:buClr>
              <a:buFont typeface="Wingdings" panose="05000000000000000000" pitchFamily="2" charset="2"/>
              <a:buChar char="ü"/>
            </a:pPr>
            <a:r>
              <a:rPr lang="en-AU" sz="4400" dirty="0" smtClean="0"/>
              <a:t>At their place of education</a:t>
            </a:r>
          </a:p>
          <a:p>
            <a:pPr lvl="2">
              <a:buClr>
                <a:srgbClr val="00ADEF"/>
              </a:buClr>
              <a:buFont typeface="Wingdings" panose="05000000000000000000" pitchFamily="2" charset="2"/>
              <a:buChar char="ü"/>
            </a:pPr>
            <a:r>
              <a:rPr lang="en-AU" sz="4400" dirty="0" smtClean="0"/>
              <a:t>At school organised activity / event</a:t>
            </a:r>
          </a:p>
          <a:p>
            <a:pPr lvl="2">
              <a:buClr>
                <a:srgbClr val="00ADEF"/>
              </a:buClr>
              <a:buFont typeface="Wingdings" panose="05000000000000000000" pitchFamily="2" charset="2"/>
              <a:buChar char="ü"/>
            </a:pPr>
            <a:r>
              <a:rPr lang="en-AU" sz="4400" dirty="0" smtClean="0"/>
              <a:t>At organised extra curricular activity</a:t>
            </a:r>
          </a:p>
          <a:p>
            <a:pPr lvl="2">
              <a:buClr>
                <a:srgbClr val="00ADEF"/>
              </a:buClr>
              <a:buFont typeface="Wingdings" panose="05000000000000000000" pitchFamily="2" charset="2"/>
              <a:buChar char="ü"/>
            </a:pPr>
            <a:r>
              <a:rPr lang="en-AU" sz="4400" dirty="0" smtClean="0"/>
              <a:t>Other places of residence</a:t>
            </a:r>
          </a:p>
          <a:p>
            <a:pPr lvl="2">
              <a:buClr>
                <a:srgbClr val="00ADEF"/>
              </a:buClr>
              <a:buFont typeface="Wingdings" panose="05000000000000000000" pitchFamily="2" charset="2"/>
              <a:buChar char="ü"/>
            </a:pPr>
            <a:r>
              <a:rPr lang="en-AU" sz="4400" dirty="0" smtClean="0"/>
              <a:t>Medical appointments of any kind</a:t>
            </a:r>
          </a:p>
          <a:p>
            <a:pPr lvl="2">
              <a:buClr>
                <a:srgbClr val="00ADEF"/>
              </a:buClr>
              <a:buFont typeface="Wingdings" panose="05000000000000000000" pitchFamily="2" charset="2"/>
              <a:buChar char="ü"/>
            </a:pPr>
            <a:r>
              <a:rPr lang="en-AU" sz="4400" dirty="0" smtClean="0"/>
              <a:t>By force or intimidation</a:t>
            </a:r>
          </a:p>
          <a:p>
            <a:pPr marL="0" indent="0">
              <a:buNone/>
            </a:pPr>
            <a:r>
              <a:rPr lang="en-AU" sz="5600" dirty="0" smtClean="0">
                <a:solidFill>
                  <a:srgbClr val="FF0000"/>
                </a:solidFill>
              </a:rPr>
              <a:t>What isn’t Covered</a:t>
            </a:r>
            <a:r>
              <a:rPr lang="en-AU" sz="5600" dirty="0">
                <a:solidFill>
                  <a:srgbClr val="FF0000"/>
                </a:solidFill>
              </a:rPr>
              <a:t>?</a:t>
            </a:r>
          </a:p>
          <a:p>
            <a:pPr>
              <a:buClr>
                <a:srgbClr val="00ADEF"/>
              </a:buClr>
            </a:pPr>
            <a:r>
              <a:rPr lang="en-AU" sz="4800" dirty="0" smtClean="0"/>
              <a:t>Electrical or mechanical malfunction or derangement</a:t>
            </a:r>
            <a:endParaRPr lang="en-AU" sz="4800" dirty="0"/>
          </a:p>
          <a:p>
            <a:pPr>
              <a:buClr>
                <a:srgbClr val="00ADEF"/>
              </a:buClr>
            </a:pPr>
            <a:r>
              <a:rPr lang="en-AU" sz="4800" dirty="0" smtClean="0"/>
              <a:t>Scratches and normal wear and tear</a:t>
            </a:r>
            <a:endParaRPr lang="en-AU" sz="4800" dirty="0"/>
          </a:p>
          <a:p>
            <a:pPr>
              <a:buClr>
                <a:srgbClr val="00ADEF"/>
              </a:buClr>
            </a:pPr>
            <a:r>
              <a:rPr lang="en-AU" sz="4800" dirty="0" smtClean="0"/>
              <a:t>Malicious damage by your child</a:t>
            </a:r>
            <a:endParaRPr lang="en-AU" sz="4800" dirty="0"/>
          </a:p>
          <a:p>
            <a:pPr>
              <a:buClr>
                <a:srgbClr val="00ADEF"/>
              </a:buClr>
            </a:pPr>
            <a:r>
              <a:rPr lang="en-AU" sz="4800" dirty="0" smtClean="0"/>
              <a:t>Loss or damage by theft or attempted theft:</a:t>
            </a:r>
          </a:p>
          <a:p>
            <a:pPr lvl="1">
              <a:buClr>
                <a:srgbClr val="00ADEF"/>
              </a:buClr>
              <a:buFont typeface="Wingdings" panose="05000000000000000000" pitchFamily="2" charset="2"/>
              <a:buChar char="û"/>
            </a:pPr>
            <a:r>
              <a:rPr lang="en-AU" sz="4400" dirty="0" smtClean="0">
                <a:sym typeface="Wingdings" panose="05000000000000000000" pitchFamily="2" charset="2"/>
              </a:rPr>
              <a:t>From an unoccupied building or vehicle unless as a result of forcible entry </a:t>
            </a:r>
          </a:p>
          <a:p>
            <a:pPr lvl="1">
              <a:buClr>
                <a:srgbClr val="00ADEF"/>
              </a:buClr>
              <a:buFont typeface="Wingdings" panose="05000000000000000000" pitchFamily="2" charset="2"/>
              <a:buChar char="û"/>
            </a:pPr>
            <a:r>
              <a:rPr lang="en-AU" sz="4400" dirty="0" smtClean="0">
                <a:sym typeface="Wingdings" panose="05000000000000000000" pitchFamily="2" charset="2"/>
              </a:rPr>
              <a:t>From any unsecured place in the open air unless:</a:t>
            </a:r>
          </a:p>
          <a:p>
            <a:pPr lvl="2">
              <a:buClr>
                <a:srgbClr val="00ADEF"/>
              </a:buClr>
              <a:buFont typeface="Wingdings" panose="05000000000000000000" pitchFamily="2" charset="2"/>
              <a:buChar char="ü"/>
            </a:pPr>
            <a:r>
              <a:rPr lang="en-AU" sz="4200" dirty="0" smtClean="0">
                <a:sym typeface="Wingdings" panose="05000000000000000000" pitchFamily="2" charset="2"/>
              </a:rPr>
              <a:t>The laptop is under the direct control and supervision of an adult; or </a:t>
            </a:r>
          </a:p>
          <a:p>
            <a:pPr lvl="2">
              <a:buClr>
                <a:srgbClr val="00ADEF"/>
              </a:buClr>
              <a:buFont typeface="Wingdings" panose="05000000000000000000" pitchFamily="2" charset="2"/>
              <a:buChar char="ü"/>
            </a:pPr>
            <a:r>
              <a:rPr lang="en-AU" sz="4200" dirty="0" smtClean="0">
                <a:sym typeface="Wingdings" panose="05000000000000000000" pitchFamily="2" charset="2"/>
              </a:rPr>
              <a:t>Your child is on the way to or from their place of education; or</a:t>
            </a:r>
          </a:p>
          <a:p>
            <a:pPr lvl="3">
              <a:buClr>
                <a:srgbClr val="00ADEF"/>
              </a:buClr>
              <a:buFont typeface="Wingdings" panose="05000000000000000000" pitchFamily="2" charset="2"/>
              <a:buChar char="ü"/>
            </a:pPr>
            <a:r>
              <a:rPr lang="en-AU" sz="4000" dirty="0" smtClean="0">
                <a:sym typeface="Wingdings" panose="05000000000000000000" pitchFamily="2" charset="2"/>
              </a:rPr>
              <a:t>An organised school or educational activity; or</a:t>
            </a:r>
          </a:p>
          <a:p>
            <a:pPr lvl="3">
              <a:buClr>
                <a:srgbClr val="00ADEF"/>
              </a:buClr>
              <a:buFont typeface="Wingdings" panose="05000000000000000000" pitchFamily="2" charset="2"/>
              <a:buChar char="ü"/>
            </a:pPr>
            <a:r>
              <a:rPr lang="en-AU" sz="4000" dirty="0" smtClean="0">
                <a:sym typeface="Wingdings" panose="05000000000000000000" pitchFamily="2" charset="2"/>
              </a:rPr>
              <a:t>An organised extra-curricular activity; or</a:t>
            </a:r>
          </a:p>
          <a:p>
            <a:pPr lvl="3">
              <a:buClr>
                <a:srgbClr val="00ADEF"/>
              </a:buClr>
              <a:buFont typeface="Wingdings" panose="05000000000000000000" pitchFamily="2" charset="2"/>
              <a:buChar char="ü"/>
            </a:pPr>
            <a:r>
              <a:rPr lang="en-AU" sz="4000" dirty="0" smtClean="0">
                <a:sym typeface="Wingdings" panose="05000000000000000000" pitchFamily="2" charset="2"/>
              </a:rPr>
              <a:t>Other places of residence of accommodation; or</a:t>
            </a:r>
          </a:p>
          <a:p>
            <a:pPr lvl="3">
              <a:buClr>
                <a:srgbClr val="00ADEF"/>
              </a:buClr>
              <a:buFont typeface="Wingdings" panose="05000000000000000000" pitchFamily="2" charset="2"/>
              <a:buChar char="ü"/>
            </a:pPr>
            <a:r>
              <a:rPr lang="en-AU" sz="4000" dirty="0" smtClean="0">
                <a:sym typeface="Wingdings" panose="05000000000000000000" pitchFamily="2" charset="2"/>
              </a:rPr>
              <a:t>A medical appointment of any kind</a:t>
            </a:r>
            <a:endParaRPr lang="en-AU" sz="4400" dirty="0" smtClean="0">
              <a:sym typeface="Wingdings" panose="05000000000000000000" pitchFamily="2" charset="2"/>
            </a:endParaRPr>
          </a:p>
          <a:p>
            <a:pPr lvl="1">
              <a:buClr>
                <a:srgbClr val="00ADEF"/>
              </a:buClr>
              <a:buFont typeface="Wingdings" panose="05000000000000000000" pitchFamily="2" charset="2"/>
              <a:buChar char="û"/>
            </a:pPr>
            <a:r>
              <a:rPr lang="en-AU" sz="4400" dirty="0" smtClean="0">
                <a:solidFill>
                  <a:prstClr val="black"/>
                </a:solidFill>
                <a:sym typeface="Wingdings" panose="05000000000000000000" pitchFamily="2" charset="2"/>
              </a:rPr>
              <a:t>Loss of damage occurring while the laptop is being transported in any aircraft or watercraft unless the laptop is carrier as personal baggage</a:t>
            </a:r>
          </a:p>
          <a:p>
            <a:pPr lvl="1">
              <a:buClr>
                <a:srgbClr val="00ADEF"/>
              </a:buClr>
              <a:buFont typeface="Wingdings" panose="05000000000000000000" pitchFamily="2" charset="2"/>
              <a:buChar char="û"/>
            </a:pPr>
            <a:r>
              <a:rPr lang="en-AU" sz="4400" dirty="0" smtClean="0">
                <a:solidFill>
                  <a:prstClr val="black"/>
                </a:solidFill>
                <a:sym typeface="Wingdings" panose="05000000000000000000" pitchFamily="2" charset="2"/>
              </a:rPr>
              <a:t>Loss </a:t>
            </a:r>
            <a:r>
              <a:rPr lang="en-AU" sz="4400" dirty="0">
                <a:solidFill>
                  <a:prstClr val="black"/>
                </a:solidFill>
                <a:sym typeface="Wingdings" panose="05000000000000000000" pitchFamily="2" charset="2"/>
              </a:rPr>
              <a:t>of or damage to software of any sort</a:t>
            </a:r>
          </a:p>
          <a:p>
            <a:pPr marL="114300" indent="0">
              <a:buClr>
                <a:srgbClr val="00ADEF"/>
              </a:buClr>
              <a:buNone/>
            </a:pPr>
            <a:endParaRPr lang="en-AU" sz="50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1649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endCxn id="6" idx="0"/>
          </p:cNvCxnSpPr>
          <p:nvPr/>
        </p:nvCxnSpPr>
        <p:spPr>
          <a:xfrm>
            <a:off x="6784247" y="1863601"/>
            <a:ext cx="1" cy="53537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5607220" y="1245219"/>
            <a:ext cx="2354055" cy="870307"/>
          </a:xfrm>
          <a:prstGeom prst="roundRect">
            <a:avLst/>
          </a:prstGeom>
          <a:solidFill>
            <a:srgbClr val="A9D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>
                <a:solidFill>
                  <a:srgbClr val="525252"/>
                </a:solidFill>
              </a:rPr>
              <a:t>Student Visits</a:t>
            </a:r>
            <a:br>
              <a:rPr lang="en-AU" b="1" dirty="0" smtClean="0">
                <a:solidFill>
                  <a:srgbClr val="525252"/>
                </a:solidFill>
              </a:rPr>
            </a:br>
            <a:r>
              <a:rPr lang="en-AU" b="1" dirty="0" smtClean="0">
                <a:solidFill>
                  <a:srgbClr val="525252"/>
                </a:solidFill>
              </a:rPr>
              <a:t>School Techs</a:t>
            </a:r>
            <a:endParaRPr lang="en-AU" b="1" dirty="0">
              <a:solidFill>
                <a:srgbClr val="525252"/>
              </a:solidFill>
            </a:endParaRPr>
          </a:p>
        </p:txBody>
      </p:sp>
      <p:cxnSp>
        <p:nvCxnSpPr>
          <p:cNvPr id="10" name="Straight Arrow Connector 9"/>
          <p:cNvCxnSpPr>
            <a:endCxn id="11" idx="0"/>
          </p:cNvCxnSpPr>
          <p:nvPr/>
        </p:nvCxnSpPr>
        <p:spPr>
          <a:xfrm flipH="1">
            <a:off x="4276578" y="3275957"/>
            <a:ext cx="2507670" cy="874924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3" idx="0"/>
          </p:cNvCxnSpPr>
          <p:nvPr/>
        </p:nvCxnSpPr>
        <p:spPr>
          <a:xfrm>
            <a:off x="6784248" y="3275957"/>
            <a:ext cx="1" cy="876984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2" idx="0"/>
          </p:cNvCxnSpPr>
          <p:nvPr/>
        </p:nvCxnSpPr>
        <p:spPr>
          <a:xfrm>
            <a:off x="6784248" y="3275957"/>
            <a:ext cx="2507672" cy="870307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5607220" y="2398973"/>
            <a:ext cx="2354055" cy="870307"/>
          </a:xfrm>
          <a:prstGeom prst="roundRect">
            <a:avLst/>
          </a:prstGeom>
          <a:solidFill>
            <a:srgbClr val="A9D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>
                <a:solidFill>
                  <a:srgbClr val="525252"/>
                </a:solidFill>
              </a:rPr>
              <a:t>Technical Assessment </a:t>
            </a:r>
            <a:endParaRPr lang="en-AU" b="1" dirty="0">
              <a:solidFill>
                <a:srgbClr val="525252"/>
              </a:solidFill>
            </a:endParaRPr>
          </a:p>
        </p:txBody>
      </p:sp>
      <p:cxnSp>
        <p:nvCxnSpPr>
          <p:cNvPr id="24" name="Straight Arrow Connector 23"/>
          <p:cNvCxnSpPr>
            <a:stCxn id="11" idx="2"/>
            <a:endCxn id="22" idx="0"/>
          </p:cNvCxnSpPr>
          <p:nvPr/>
        </p:nvCxnSpPr>
        <p:spPr>
          <a:xfrm>
            <a:off x="4276578" y="5021188"/>
            <a:ext cx="0" cy="567196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2" idx="2"/>
            <a:endCxn id="20" idx="0"/>
          </p:cNvCxnSpPr>
          <p:nvPr/>
        </p:nvCxnSpPr>
        <p:spPr>
          <a:xfrm flipH="1">
            <a:off x="9291918" y="5016571"/>
            <a:ext cx="2" cy="573873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8114890" y="5590444"/>
            <a:ext cx="2354055" cy="870307"/>
          </a:xfrm>
          <a:prstGeom prst="roundRect">
            <a:avLst/>
          </a:prstGeom>
          <a:solidFill>
            <a:srgbClr val="A9D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>
                <a:solidFill>
                  <a:srgbClr val="525252"/>
                </a:solidFill>
              </a:rPr>
              <a:t>Begin Claim Process</a:t>
            </a:r>
            <a:endParaRPr lang="en-AU" b="1" dirty="0">
              <a:solidFill>
                <a:srgbClr val="525252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607220" y="5590444"/>
            <a:ext cx="2354055" cy="870307"/>
          </a:xfrm>
          <a:prstGeom prst="roundRect">
            <a:avLst/>
          </a:prstGeom>
          <a:solidFill>
            <a:srgbClr val="A9D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>
                <a:solidFill>
                  <a:srgbClr val="525252"/>
                </a:solidFill>
              </a:rPr>
              <a:t>Warranty Job Logged</a:t>
            </a:r>
            <a:endParaRPr lang="en-AU" b="1" dirty="0">
              <a:solidFill>
                <a:srgbClr val="525252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099550" y="5588384"/>
            <a:ext cx="2354055" cy="870307"/>
          </a:xfrm>
          <a:prstGeom prst="roundRect">
            <a:avLst/>
          </a:prstGeom>
          <a:solidFill>
            <a:srgbClr val="A9D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>
                <a:solidFill>
                  <a:srgbClr val="525252"/>
                </a:solidFill>
              </a:rPr>
              <a:t>Repair / Re-Image / Return</a:t>
            </a:r>
            <a:endParaRPr lang="en-AU" b="1" dirty="0">
              <a:solidFill>
                <a:srgbClr val="525252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99550" y="4150881"/>
            <a:ext cx="2354055" cy="870307"/>
          </a:xfrm>
          <a:prstGeom prst="roundRect">
            <a:avLst/>
          </a:prstGeom>
          <a:solidFill>
            <a:srgbClr val="A9D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>
                <a:solidFill>
                  <a:srgbClr val="525252"/>
                </a:solidFill>
              </a:rPr>
              <a:t>Software Related Issue</a:t>
            </a:r>
            <a:endParaRPr lang="en-AU" b="1" dirty="0">
              <a:solidFill>
                <a:srgbClr val="525252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114892" y="4146264"/>
            <a:ext cx="2354055" cy="870307"/>
          </a:xfrm>
          <a:prstGeom prst="roundRect">
            <a:avLst/>
          </a:prstGeom>
          <a:solidFill>
            <a:srgbClr val="A9D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>
                <a:solidFill>
                  <a:srgbClr val="525252"/>
                </a:solidFill>
              </a:rPr>
              <a:t>Loss / Theft / Damage</a:t>
            </a:r>
            <a:endParaRPr lang="en-AU" b="1" dirty="0">
              <a:solidFill>
                <a:srgbClr val="525252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607221" y="4152941"/>
            <a:ext cx="2354055" cy="870307"/>
          </a:xfrm>
          <a:prstGeom prst="roundRect">
            <a:avLst/>
          </a:prstGeom>
          <a:solidFill>
            <a:srgbClr val="A9D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>
                <a:solidFill>
                  <a:srgbClr val="525252"/>
                </a:solidFill>
              </a:rPr>
              <a:t>Hardware Failure</a:t>
            </a:r>
          </a:p>
          <a:p>
            <a:pPr algn="ctr"/>
            <a:r>
              <a:rPr lang="en-AU" b="1" dirty="0" smtClean="0">
                <a:solidFill>
                  <a:srgbClr val="525252"/>
                </a:solidFill>
              </a:rPr>
              <a:t>(Warranty)</a:t>
            </a:r>
            <a:endParaRPr lang="en-AU" b="1" dirty="0">
              <a:solidFill>
                <a:srgbClr val="525252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520778" y="0"/>
            <a:ext cx="9671222" cy="99329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sz="5400" dirty="0" smtClean="0">
                <a:solidFill>
                  <a:srgbClr val="00ADEF"/>
                </a:solidFill>
                <a:latin typeface="Eras Demi ITC" panose="020B0805030504020804" pitchFamily="34" charset="0"/>
              </a:rPr>
              <a:t>Support Process</a:t>
            </a:r>
            <a:endParaRPr lang="en-AU" sz="5400" dirty="0">
              <a:solidFill>
                <a:srgbClr val="00ADEF"/>
              </a:solidFill>
              <a:latin typeface="Eras Demi ITC" panose="020B0805030504020804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6784244" y="5029925"/>
            <a:ext cx="2" cy="573873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00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778" y="0"/>
            <a:ext cx="9671222" cy="993294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smtClean="0">
                <a:solidFill>
                  <a:srgbClr val="00ADEF"/>
                </a:solidFill>
                <a:latin typeface="Eras Demi ITC" panose="020B0805030504020804" pitchFamily="34" charset="0"/>
              </a:rPr>
              <a:t>Ordering</a:t>
            </a:r>
            <a:endParaRPr lang="en-AU" dirty="0">
              <a:solidFill>
                <a:srgbClr val="00ADEF"/>
              </a:solidFill>
              <a:latin typeface="Eras Demi ITC" panose="020B08050305040208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3555" y="1115549"/>
            <a:ext cx="6987645" cy="3812608"/>
          </a:xfrm>
        </p:spPr>
        <p:txBody>
          <a:bodyPr>
            <a:normAutofit/>
          </a:bodyPr>
          <a:lstStyle/>
          <a:p>
            <a:pPr marL="342900" indent="-342900" algn="l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dirty="0" smtClean="0"/>
              <a:t>Visit the Edunet Parent Portal at:</a:t>
            </a:r>
          </a:p>
          <a:p>
            <a:pPr algn="ctr">
              <a:buClr>
                <a:srgbClr val="00ADEF"/>
              </a:buClr>
            </a:pPr>
            <a:r>
              <a:rPr lang="en-AU" u="sng" dirty="0" smtClean="0">
                <a:solidFill>
                  <a:srgbClr val="00ADEF"/>
                </a:solidFill>
              </a:rPr>
              <a:t>echucacollege.technologyportal.com.au</a:t>
            </a:r>
          </a:p>
          <a:p>
            <a:pPr algn="ctr">
              <a:buClr>
                <a:srgbClr val="00ADEF"/>
              </a:buClr>
            </a:pPr>
            <a:r>
              <a:rPr lang="en-AU" dirty="0" smtClean="0">
                <a:solidFill>
                  <a:srgbClr val="00ADEF"/>
                </a:solidFill>
              </a:rPr>
              <a:t>Password: Echuca2016 </a:t>
            </a:r>
            <a:endParaRPr lang="en-AU" dirty="0">
              <a:solidFill>
                <a:srgbClr val="00ADEF"/>
              </a:solidFill>
            </a:endParaRPr>
          </a:p>
          <a:p>
            <a:pPr algn="l">
              <a:buClr>
                <a:srgbClr val="00ADEF"/>
              </a:buClr>
            </a:pPr>
            <a:r>
              <a:rPr lang="en-AU" dirty="0" smtClean="0"/>
              <a:t>Follow ordering process to:</a:t>
            </a:r>
          </a:p>
          <a:p>
            <a:pPr marL="800100" lvl="1" indent="-342900" algn="l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dirty="0" smtClean="0"/>
              <a:t>Select model and options</a:t>
            </a:r>
          </a:p>
          <a:p>
            <a:pPr marL="800100" lvl="1" indent="-342900" algn="l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dirty="0" smtClean="0"/>
              <a:t>Enter family details</a:t>
            </a:r>
          </a:p>
          <a:p>
            <a:pPr marL="800100" lvl="1" indent="-342900" algn="l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dirty="0" smtClean="0"/>
              <a:t>Accept IT USE Policy</a:t>
            </a:r>
          </a:p>
          <a:p>
            <a:pPr marL="800100" lvl="1" indent="-342900" algn="l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dirty="0" smtClean="0"/>
              <a:t>Select Payment Method</a:t>
            </a:r>
            <a:endParaRPr lang="en-AU" dirty="0"/>
          </a:p>
          <a:p>
            <a:pPr algn="l"/>
            <a:endParaRPr lang="en-AU" dirty="0" smtClean="0"/>
          </a:p>
          <a:p>
            <a:pPr algn="l"/>
            <a:endParaRPr lang="en-AU" dirty="0" smtClean="0"/>
          </a:p>
          <a:p>
            <a:pPr algn="l"/>
            <a:endParaRPr lang="en-AU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7620" y="2740640"/>
            <a:ext cx="3876675" cy="249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62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778" y="0"/>
            <a:ext cx="9671222" cy="993294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smtClean="0">
                <a:solidFill>
                  <a:srgbClr val="00ADEF"/>
                </a:solidFill>
                <a:latin typeface="Eras Demi ITC" panose="020B0805030504020804" pitchFamily="34" charset="0"/>
              </a:rPr>
              <a:t>Secure Login</a:t>
            </a:r>
            <a:endParaRPr lang="en-AU" dirty="0">
              <a:solidFill>
                <a:srgbClr val="00ADEF"/>
              </a:solidFill>
              <a:latin typeface="Eras Demi ITC" panose="020B08050305040208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9146" y="1187244"/>
            <a:ext cx="8234234" cy="520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14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778" y="0"/>
            <a:ext cx="9671222" cy="993294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smtClean="0">
                <a:solidFill>
                  <a:srgbClr val="00ADEF"/>
                </a:solidFill>
                <a:latin typeface="Eras Demi ITC" panose="020B0805030504020804" pitchFamily="34" charset="0"/>
              </a:rPr>
              <a:t>Device Selection</a:t>
            </a:r>
            <a:endParaRPr lang="en-AU" dirty="0">
              <a:solidFill>
                <a:srgbClr val="00ADEF"/>
              </a:solidFill>
              <a:latin typeface="Eras Demi ITC" panose="020B08050305040208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0303" y="1318055"/>
            <a:ext cx="7147525" cy="50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778" y="0"/>
            <a:ext cx="9671222" cy="993294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smtClean="0">
                <a:solidFill>
                  <a:srgbClr val="00ADEF"/>
                </a:solidFill>
                <a:latin typeface="Eras Demi ITC" panose="020B0805030504020804" pitchFamily="34" charset="0"/>
              </a:rPr>
              <a:t>Options Selection</a:t>
            </a:r>
            <a:endParaRPr lang="en-AU" dirty="0">
              <a:solidFill>
                <a:srgbClr val="00ADEF"/>
              </a:solidFill>
              <a:latin typeface="Eras Demi ITC" panose="020B08050305040208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9585" y="1219989"/>
            <a:ext cx="9508790" cy="530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1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778" y="0"/>
            <a:ext cx="9671222" cy="993294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smtClean="0">
                <a:solidFill>
                  <a:srgbClr val="00ADEF"/>
                </a:solidFill>
                <a:latin typeface="Eras Demi ITC" panose="020B0805030504020804" pitchFamily="34" charset="0"/>
              </a:rPr>
              <a:t>Family Details</a:t>
            </a:r>
            <a:endParaRPr lang="en-AU" dirty="0">
              <a:solidFill>
                <a:srgbClr val="00ADEF"/>
              </a:solidFill>
              <a:latin typeface="Eras Demi ITC" panose="020B08050305040208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1952" y="1065402"/>
            <a:ext cx="9469468" cy="540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0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778" y="0"/>
            <a:ext cx="9671222" cy="993294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smtClean="0">
                <a:solidFill>
                  <a:srgbClr val="00ADEF"/>
                </a:solidFill>
                <a:latin typeface="Eras Demi ITC" panose="020B0805030504020804" pitchFamily="34" charset="0"/>
              </a:rPr>
              <a:t>Acceptable Use Policy</a:t>
            </a:r>
            <a:endParaRPr lang="en-AU" dirty="0">
              <a:solidFill>
                <a:srgbClr val="00ADEF"/>
              </a:solidFill>
              <a:latin typeface="Eras Demi ITC" panose="020B08050305040208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3028" y="1105315"/>
            <a:ext cx="8915914" cy="566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37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778" y="0"/>
            <a:ext cx="9671222" cy="993294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smtClean="0">
                <a:solidFill>
                  <a:srgbClr val="00ADEF"/>
                </a:solidFill>
                <a:latin typeface="Eras Demi ITC" panose="020B0805030504020804" pitchFamily="34" charset="0"/>
              </a:rPr>
              <a:t>Payment Details</a:t>
            </a:r>
            <a:endParaRPr lang="en-AU" dirty="0">
              <a:solidFill>
                <a:srgbClr val="00ADEF"/>
              </a:solidFill>
              <a:latin typeface="Eras Demi ITC" panose="020B08050305040208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6644" y="993294"/>
            <a:ext cx="7712717" cy="564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50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778" y="0"/>
            <a:ext cx="9671222" cy="993294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smtClean="0">
                <a:solidFill>
                  <a:srgbClr val="00ADEF"/>
                </a:solidFill>
                <a:latin typeface="Eras Demi ITC" panose="020B0805030504020804" pitchFamily="34" charset="0"/>
              </a:rPr>
              <a:t>zipMoney</a:t>
            </a:r>
            <a:endParaRPr lang="en-AU" dirty="0">
              <a:solidFill>
                <a:srgbClr val="00ADEF"/>
              </a:solidFill>
              <a:latin typeface="Eras Demi ITC" panose="020B08050305040208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46995" y="1587989"/>
            <a:ext cx="7409725" cy="3812608"/>
          </a:xfrm>
        </p:spPr>
        <p:txBody>
          <a:bodyPr>
            <a:normAutofit/>
          </a:bodyPr>
          <a:lstStyle/>
          <a:p>
            <a:pPr algn="l"/>
            <a:endParaRPr lang="en-AU" dirty="0" smtClean="0"/>
          </a:p>
          <a:p>
            <a:pPr algn="l"/>
            <a:endParaRPr lang="en-AU" dirty="0" smtClean="0"/>
          </a:p>
          <a:p>
            <a:pPr algn="l"/>
            <a:endParaRPr lang="en-AU" dirty="0" smtClean="0"/>
          </a:p>
        </p:txBody>
      </p:sp>
      <p:sp>
        <p:nvSpPr>
          <p:cNvPr id="5" name="Rectangle 4"/>
          <p:cNvSpPr/>
          <p:nvPr/>
        </p:nvSpPr>
        <p:spPr>
          <a:xfrm>
            <a:off x="4434840" y="1304977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prstClr val="black"/>
                </a:solidFill>
              </a:rPr>
              <a:t>Online process completed when you place an order</a:t>
            </a:r>
          </a:p>
          <a:p>
            <a:pPr marL="342900" indent="-34290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prstClr val="black"/>
                </a:solidFill>
              </a:rPr>
              <a:t>12 months interest free finance plan</a:t>
            </a:r>
          </a:p>
          <a:p>
            <a:pPr marL="342900" indent="-34290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prstClr val="black"/>
                </a:solidFill>
              </a:rPr>
              <a:t>No deposit required</a:t>
            </a:r>
          </a:p>
          <a:p>
            <a:pPr marL="342900" indent="-34290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prstClr val="black"/>
                </a:solidFill>
              </a:rPr>
              <a:t>One off establishment fee of $99</a:t>
            </a:r>
          </a:p>
          <a:p>
            <a:pPr marL="342900" indent="-34290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prstClr val="black"/>
                </a:solidFill>
              </a:rPr>
              <a:t>Account Fee of $4.95 per month whilst there is a balance owing</a:t>
            </a:r>
          </a:p>
          <a:p>
            <a:pPr marL="342900" indent="-34290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prstClr val="black"/>
                </a:solidFill>
              </a:rPr>
              <a:t>Must pay the weekly payment we give you when you order to pay it off within the interest free period</a:t>
            </a:r>
          </a:p>
          <a:p>
            <a:pPr fontAlgn="base"/>
            <a:endParaRPr lang="en-AU" dirty="0" smtClean="0">
              <a:solidFill>
                <a:prstClr val="black"/>
              </a:solidFill>
            </a:endParaRPr>
          </a:p>
          <a:p>
            <a:pPr fontAlgn="base"/>
            <a:r>
              <a:rPr lang="en-AU" dirty="0" smtClean="0">
                <a:solidFill>
                  <a:prstClr val="black"/>
                </a:solidFill>
              </a:rPr>
              <a:t>To </a:t>
            </a:r>
            <a:r>
              <a:rPr lang="en-AU" dirty="0">
                <a:solidFill>
                  <a:prstClr val="black"/>
                </a:solidFill>
              </a:rPr>
              <a:t>qualify you must:</a:t>
            </a:r>
          </a:p>
          <a:p>
            <a:pPr marL="342900" indent="-34290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prstClr val="black"/>
                </a:solidFill>
              </a:rPr>
              <a:t>Be over 18 years of age</a:t>
            </a:r>
          </a:p>
          <a:p>
            <a:pPr marL="342900" indent="-34290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prstClr val="black"/>
                </a:solidFill>
              </a:rPr>
              <a:t>Be an Australian Resident</a:t>
            </a:r>
          </a:p>
          <a:p>
            <a:pPr marL="342900" indent="-34290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prstClr val="black"/>
                </a:solidFill>
              </a:rPr>
              <a:t>Employed in some capacity</a:t>
            </a:r>
          </a:p>
          <a:p>
            <a:pPr marL="342900" indent="-34290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prstClr val="black"/>
                </a:solidFill>
              </a:rPr>
              <a:t>Earn more than $300 per week</a:t>
            </a:r>
          </a:p>
          <a:p>
            <a:pPr marL="342900" indent="-34290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prstClr val="black"/>
                </a:solidFill>
              </a:rPr>
              <a:t>Each application assessed individually </a:t>
            </a:r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3282" y="508067"/>
            <a:ext cx="2153713" cy="63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6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987272"/>
              </p:ext>
            </p:extLst>
          </p:nvPr>
        </p:nvGraphicFramePr>
        <p:xfrm>
          <a:off x="2781448" y="879133"/>
          <a:ext cx="7683546" cy="3018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1979"/>
                <a:gridCol w="1271567"/>
              </a:tblGrid>
              <a:tr h="506685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502436">
                <a:tc>
                  <a:txBody>
                    <a:bodyPr/>
                    <a:lstStyle/>
                    <a:p>
                      <a:r>
                        <a:rPr lang="en-AU" dirty="0" smtClean="0"/>
                        <a:t>3 Year Onsite and 3</a:t>
                      </a:r>
                      <a:r>
                        <a:rPr lang="en-AU" baseline="0" dirty="0" smtClean="0"/>
                        <a:t> Year Sealed Battery Warranty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dirty="0" smtClean="0">
                          <a:solidFill>
                            <a:srgbClr val="FF0000"/>
                          </a:solidFill>
                        </a:rPr>
                        <a:t>$184.19</a:t>
                      </a:r>
                    </a:p>
                  </a:txBody>
                  <a:tcPr/>
                </a:tc>
              </a:tr>
              <a:tr h="502436">
                <a:tc>
                  <a:txBody>
                    <a:bodyPr/>
                    <a:lstStyle/>
                    <a:p>
                      <a:r>
                        <a:rPr lang="en-AU" dirty="0" err="1" smtClean="0"/>
                        <a:t>iBroker</a:t>
                      </a:r>
                      <a:r>
                        <a:rPr lang="en-AU" dirty="0" smtClean="0"/>
                        <a:t> Accidental</a:t>
                      </a:r>
                      <a:r>
                        <a:rPr lang="en-AU" baseline="0" dirty="0" smtClean="0"/>
                        <a:t> Damage, Theft and Loss Insurance ($50 excess)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dirty="0" smtClean="0">
                          <a:solidFill>
                            <a:srgbClr val="FF0000"/>
                          </a:solidFill>
                        </a:rPr>
                        <a:t>$165.00</a:t>
                      </a:r>
                    </a:p>
                  </a:txBody>
                  <a:tcPr/>
                </a:tc>
              </a:tr>
              <a:tr h="502436">
                <a:tc>
                  <a:txBody>
                    <a:bodyPr/>
                    <a:lstStyle/>
                    <a:p>
                      <a:r>
                        <a:rPr lang="en-AU" dirty="0" smtClean="0"/>
                        <a:t>Targus TANC Case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dirty="0" smtClean="0">
                          <a:solidFill>
                            <a:srgbClr val="FF0000"/>
                          </a:solidFill>
                        </a:rPr>
                        <a:t>$64.41</a:t>
                      </a:r>
                    </a:p>
                  </a:txBody>
                  <a:tcPr/>
                </a:tc>
              </a:tr>
              <a:tr h="502436">
                <a:tc>
                  <a:txBody>
                    <a:bodyPr/>
                    <a:lstStyle/>
                    <a:p>
                      <a:r>
                        <a:rPr lang="en-AU" dirty="0" smtClean="0"/>
                        <a:t>Targus </a:t>
                      </a:r>
                      <a:r>
                        <a:rPr lang="en-AU" dirty="0" err="1" smtClean="0"/>
                        <a:t>Contego</a:t>
                      </a:r>
                      <a:r>
                        <a:rPr lang="en-AU" dirty="0" smtClean="0"/>
                        <a:t> 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dirty="0" smtClean="0">
                          <a:solidFill>
                            <a:srgbClr val="FF0000"/>
                          </a:solidFill>
                        </a:rPr>
                        <a:t>$43.34</a:t>
                      </a:r>
                    </a:p>
                  </a:txBody>
                  <a:tcPr/>
                </a:tc>
              </a:tr>
              <a:tr h="502436">
                <a:tc>
                  <a:txBody>
                    <a:bodyPr/>
                    <a:lstStyle/>
                    <a:p>
                      <a:r>
                        <a:rPr lang="en-AU" dirty="0" smtClean="0"/>
                        <a:t>Lenovo Work In Case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dirty="0" smtClean="0">
                          <a:solidFill>
                            <a:srgbClr val="FF0000"/>
                          </a:solidFill>
                        </a:rPr>
                        <a:t>$38.50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1581664" y="-57667"/>
            <a:ext cx="9671222" cy="99329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sz="5400" dirty="0" smtClean="0">
                <a:solidFill>
                  <a:srgbClr val="00ADEF"/>
                </a:solidFill>
                <a:latin typeface="Eras Demi ITC" panose="020B0805030504020804" pitchFamily="34" charset="0"/>
              </a:rPr>
              <a:t>Options for 11e Clamshell</a:t>
            </a:r>
            <a:endParaRPr lang="en-AU" sz="5400" dirty="0">
              <a:solidFill>
                <a:srgbClr val="00ADEF"/>
              </a:solidFill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84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778" y="0"/>
            <a:ext cx="9671222" cy="993294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smtClean="0">
                <a:solidFill>
                  <a:srgbClr val="00ADEF"/>
                </a:solidFill>
                <a:latin typeface="Eras Demi ITC" panose="020B0805030504020804" pitchFamily="34" charset="0"/>
              </a:rPr>
              <a:t>Order Confirmation</a:t>
            </a:r>
            <a:endParaRPr lang="en-AU" dirty="0">
              <a:solidFill>
                <a:srgbClr val="00ADEF"/>
              </a:solidFill>
              <a:latin typeface="Eras Demi ITC" panose="020B08050305040208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2605" y="1227929"/>
            <a:ext cx="7007568" cy="515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8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778" y="0"/>
            <a:ext cx="9671222" cy="1507524"/>
          </a:xfrm>
        </p:spPr>
        <p:txBody>
          <a:bodyPr>
            <a:noAutofit/>
          </a:bodyPr>
          <a:lstStyle/>
          <a:p>
            <a:pPr algn="ctr"/>
            <a:r>
              <a:rPr lang="en-AU" sz="9600" dirty="0" smtClean="0">
                <a:solidFill>
                  <a:srgbClr val="00ADEF"/>
                </a:solidFill>
                <a:latin typeface="Eras Demi ITC" panose="020B0805030504020804" pitchFamily="34" charset="0"/>
              </a:rPr>
              <a:t>Thank You!</a:t>
            </a:r>
            <a:endParaRPr lang="en-AU" sz="9600" dirty="0">
              <a:solidFill>
                <a:srgbClr val="00ADEF"/>
              </a:solidFill>
              <a:latin typeface="Eras Demi ITC" panose="020B08050305040208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6605" y="4830575"/>
            <a:ext cx="4072664" cy="1965724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253171" y="1657114"/>
            <a:ext cx="6987645" cy="3173461"/>
          </a:xfrm>
        </p:spPr>
        <p:txBody>
          <a:bodyPr>
            <a:normAutofit/>
          </a:bodyPr>
          <a:lstStyle/>
          <a:p>
            <a:pPr marL="342900" indent="-342900" algn="l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sz="2400" dirty="0" smtClean="0"/>
              <a:t>03 9708 8700</a:t>
            </a:r>
          </a:p>
          <a:p>
            <a:pPr marL="342900" indent="-342900" algn="l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sz="2400" dirty="0" smtClean="0"/>
              <a:t>portal@edunet.com.au</a:t>
            </a:r>
          </a:p>
          <a:p>
            <a:pPr marL="342900" indent="-342900" algn="l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sz="2400" dirty="0" smtClean="0"/>
              <a:t>www.edunet.com.au</a:t>
            </a:r>
          </a:p>
          <a:p>
            <a:pPr marL="342900" indent="-342900" algn="l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sz="2400" dirty="0" smtClean="0"/>
              <a:t>Unit 1, 12-13 </a:t>
            </a:r>
            <a:r>
              <a:rPr lang="en-AU" sz="2400" dirty="0" err="1" smtClean="0"/>
              <a:t>Trewhitt</a:t>
            </a:r>
            <a:r>
              <a:rPr lang="en-AU" sz="2400" dirty="0" smtClean="0"/>
              <a:t> Court, Dromana VIC</a:t>
            </a:r>
          </a:p>
          <a:p>
            <a:pPr algn="l"/>
            <a:endParaRPr lang="en-AU" dirty="0" smtClean="0"/>
          </a:p>
          <a:p>
            <a:pPr algn="l"/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55785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4745" y="3825360"/>
            <a:ext cx="3116406" cy="2566108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520778" y="0"/>
            <a:ext cx="9671222" cy="99329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sz="5400" dirty="0" smtClean="0">
                <a:solidFill>
                  <a:srgbClr val="00ADEF"/>
                </a:solidFill>
                <a:latin typeface="Eras Demi ITC" panose="020B0805030504020804" pitchFamily="34" charset="0"/>
              </a:rPr>
              <a:t>Device Options – Yoga 11e</a:t>
            </a:r>
            <a:endParaRPr lang="en-AU" sz="5400" dirty="0">
              <a:solidFill>
                <a:srgbClr val="00ADEF"/>
              </a:solidFill>
              <a:latin typeface="Eras Demi ITC" panose="020B08050305040208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09102" y="1049052"/>
            <a:ext cx="4235510" cy="2626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aseline="30000" dirty="0">
                <a:solidFill>
                  <a:srgbClr val="00ADEF"/>
                </a:solidFill>
                <a:latin typeface="Eras Demi ITC" panose="020B0805030504020804" pitchFamily="34" charset="0"/>
              </a:rPr>
              <a:t>SPECIFICATIONS</a:t>
            </a:r>
            <a:endParaRPr lang="en-US" sz="2000" baseline="300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342900" indent="-342900">
              <a:buClr>
                <a:srgbClr val="00ADEF"/>
              </a:buClr>
              <a:buFont typeface="Arial" panose="020B0604020202020204" pitchFamily="34" charset="0"/>
              <a:buChar char="•"/>
            </a:pPr>
            <a:endParaRPr lang="en-US" baseline="30000" dirty="0">
              <a:solidFill>
                <a:srgbClr val="000000"/>
              </a:solidFill>
            </a:endParaRPr>
          </a:p>
          <a:p>
            <a:pPr marL="285750" indent="-28575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baseline="30000" dirty="0"/>
              <a:t>Intel® Celeron™ </a:t>
            </a:r>
            <a:r>
              <a:rPr lang="en-AU" baseline="30000" dirty="0" smtClean="0"/>
              <a:t>N2940 </a:t>
            </a:r>
            <a:r>
              <a:rPr lang="en-AU" baseline="30000" dirty="0"/>
              <a:t>Quad Core </a:t>
            </a:r>
            <a:r>
              <a:rPr lang="en-AU" baseline="30000" dirty="0" smtClean="0"/>
              <a:t>processor </a:t>
            </a:r>
            <a:endParaRPr lang="en-AU" baseline="30000" dirty="0"/>
          </a:p>
          <a:p>
            <a:pPr marL="285750" indent="-28575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US" baseline="30000" dirty="0"/>
              <a:t>Windows </a:t>
            </a:r>
            <a:r>
              <a:rPr lang="en-US" baseline="30000" dirty="0" smtClean="0"/>
              <a:t>10 </a:t>
            </a:r>
            <a:r>
              <a:rPr lang="en-US" baseline="30000" dirty="0"/>
              <a:t>(64 bit)</a:t>
            </a:r>
          </a:p>
          <a:p>
            <a:pPr marL="285750" indent="-28575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baseline="30000" dirty="0"/>
              <a:t>4GB RAM </a:t>
            </a:r>
          </a:p>
          <a:p>
            <a:pPr marL="285750" indent="-28575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US" baseline="30000" dirty="0"/>
              <a:t>128GB Solid State Drive</a:t>
            </a:r>
          </a:p>
          <a:p>
            <a:pPr marL="285750" indent="-28575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baseline="30000" dirty="0"/>
              <a:t>11.6” HD IPS Gorilla glass </a:t>
            </a:r>
            <a:r>
              <a:rPr lang="en-AU" baseline="30000" dirty="0" smtClean="0"/>
              <a:t>multi-touch </a:t>
            </a:r>
            <a:r>
              <a:rPr lang="en-AU" baseline="30000" dirty="0"/>
              <a:t>display</a:t>
            </a:r>
          </a:p>
          <a:p>
            <a:pPr marL="285750" indent="-28575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US" baseline="30000" dirty="0"/>
              <a:t>Screen flips 360 degrees</a:t>
            </a:r>
          </a:p>
          <a:p>
            <a:pPr marL="285750" indent="-28575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baseline="30000" dirty="0"/>
              <a:t>Bluetooth, Camera and 4-in-1 card reader</a:t>
            </a:r>
          </a:p>
          <a:p>
            <a:pPr marL="285750" indent="-28575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US" baseline="30000" dirty="0"/>
              <a:t>Intel® HD Graphics</a:t>
            </a:r>
          </a:p>
          <a:p>
            <a:pPr marL="285750" indent="-28575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US" baseline="30000" dirty="0" smtClean="0"/>
              <a:t>Wireless-N 7260 a/b/g/n</a:t>
            </a:r>
          </a:p>
          <a:p>
            <a:pPr marL="285750" indent="-28575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baseline="30000" dirty="0" smtClean="0"/>
              <a:t>1 Year Return to Base Warranty</a:t>
            </a:r>
            <a:endParaRPr lang="en-AU" baseline="30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8234" y="999624"/>
            <a:ext cx="3069595" cy="5098196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4" name="Cloud 3"/>
          <p:cNvSpPr/>
          <p:nvPr/>
        </p:nvSpPr>
        <p:spPr>
          <a:xfrm>
            <a:off x="6803954" y="1878227"/>
            <a:ext cx="2166551" cy="1202724"/>
          </a:xfrm>
          <a:prstGeom prst="cloud">
            <a:avLst/>
          </a:prstGeom>
          <a:solidFill>
            <a:srgbClr val="A9D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914785" y="1922010"/>
            <a:ext cx="1999734" cy="99329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$732.22</a:t>
            </a:r>
          </a:p>
          <a:p>
            <a:r>
              <a:rPr lang="en-AU" sz="120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                   Inc. GST</a:t>
            </a:r>
            <a:endParaRPr lang="en-AU" sz="1300" dirty="0">
              <a:solidFill>
                <a:schemeClr val="bg1"/>
              </a:solidFill>
              <a:latin typeface="Eras Demi ITC" panose="020B08050305040208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7928" y="4175353"/>
            <a:ext cx="3192051" cy="1866122"/>
          </a:xfrm>
          <a:prstGeom prst="parallelogram">
            <a:avLst>
              <a:gd name="adj" fmla="val 0"/>
            </a:avLst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3973" y="6041475"/>
            <a:ext cx="1542111" cy="64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48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581664" y="-57667"/>
            <a:ext cx="9671222" cy="99329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sz="5400" dirty="0" smtClean="0">
                <a:solidFill>
                  <a:srgbClr val="00ADEF"/>
                </a:solidFill>
                <a:latin typeface="Eras Demi ITC" panose="020B0805030504020804" pitchFamily="34" charset="0"/>
              </a:rPr>
              <a:t>Options for 11e Yoga</a:t>
            </a:r>
            <a:endParaRPr lang="en-AU" sz="5400" dirty="0">
              <a:solidFill>
                <a:srgbClr val="00ADEF"/>
              </a:solidFill>
              <a:latin typeface="Eras Demi ITC" panose="020B08050305040208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749865"/>
              </p:ext>
            </p:extLst>
          </p:nvPr>
        </p:nvGraphicFramePr>
        <p:xfrm>
          <a:off x="2781448" y="879133"/>
          <a:ext cx="7683546" cy="3018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1979"/>
                <a:gridCol w="1271567"/>
              </a:tblGrid>
              <a:tr h="506685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502436">
                <a:tc>
                  <a:txBody>
                    <a:bodyPr/>
                    <a:lstStyle/>
                    <a:p>
                      <a:r>
                        <a:rPr lang="en-AU" dirty="0" smtClean="0"/>
                        <a:t>3 Year Onsite and 3</a:t>
                      </a:r>
                      <a:r>
                        <a:rPr lang="en-AU" baseline="0" dirty="0" smtClean="0"/>
                        <a:t> Year Sealed Battery Warranty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dirty="0" smtClean="0">
                          <a:solidFill>
                            <a:srgbClr val="FF0000"/>
                          </a:solidFill>
                        </a:rPr>
                        <a:t>$184.19</a:t>
                      </a:r>
                    </a:p>
                  </a:txBody>
                  <a:tcPr/>
                </a:tc>
              </a:tr>
              <a:tr h="502436">
                <a:tc>
                  <a:txBody>
                    <a:bodyPr/>
                    <a:lstStyle/>
                    <a:p>
                      <a:r>
                        <a:rPr lang="en-AU" dirty="0" err="1" smtClean="0"/>
                        <a:t>iBroker</a:t>
                      </a:r>
                      <a:r>
                        <a:rPr lang="en-AU" dirty="0" smtClean="0"/>
                        <a:t> Accidental</a:t>
                      </a:r>
                      <a:r>
                        <a:rPr lang="en-AU" baseline="0" dirty="0" smtClean="0"/>
                        <a:t> Damage, Theft and Loss Insurance ($50 excess)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dirty="0" smtClean="0">
                          <a:solidFill>
                            <a:srgbClr val="FF0000"/>
                          </a:solidFill>
                        </a:rPr>
                        <a:t>$165.00</a:t>
                      </a:r>
                    </a:p>
                  </a:txBody>
                  <a:tcPr/>
                </a:tc>
              </a:tr>
              <a:tr h="502436">
                <a:tc>
                  <a:txBody>
                    <a:bodyPr/>
                    <a:lstStyle/>
                    <a:p>
                      <a:r>
                        <a:rPr lang="en-AU" dirty="0" smtClean="0"/>
                        <a:t>Targus TANC Case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dirty="0" smtClean="0">
                          <a:solidFill>
                            <a:srgbClr val="FF0000"/>
                          </a:solidFill>
                        </a:rPr>
                        <a:t>$64.41</a:t>
                      </a:r>
                    </a:p>
                  </a:txBody>
                  <a:tcPr/>
                </a:tc>
              </a:tr>
              <a:tr h="502436">
                <a:tc>
                  <a:txBody>
                    <a:bodyPr/>
                    <a:lstStyle/>
                    <a:p>
                      <a:r>
                        <a:rPr lang="en-AU" dirty="0" smtClean="0"/>
                        <a:t>Targus </a:t>
                      </a:r>
                      <a:r>
                        <a:rPr lang="en-AU" dirty="0" err="1" smtClean="0"/>
                        <a:t>Contego</a:t>
                      </a:r>
                      <a:r>
                        <a:rPr lang="en-AU" dirty="0" smtClean="0"/>
                        <a:t> 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dirty="0" smtClean="0">
                          <a:solidFill>
                            <a:srgbClr val="FF0000"/>
                          </a:solidFill>
                        </a:rPr>
                        <a:t>$43.34</a:t>
                      </a:r>
                    </a:p>
                  </a:txBody>
                  <a:tcPr/>
                </a:tc>
              </a:tr>
              <a:tr h="502436">
                <a:tc>
                  <a:txBody>
                    <a:bodyPr/>
                    <a:lstStyle/>
                    <a:p>
                      <a:r>
                        <a:rPr lang="en-AU" dirty="0" smtClean="0"/>
                        <a:t>Lenovo Work In Case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dirty="0" smtClean="0">
                          <a:solidFill>
                            <a:srgbClr val="FF0000"/>
                          </a:solidFill>
                        </a:rPr>
                        <a:t>$38.50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300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2560" y="3726271"/>
            <a:ext cx="2337305" cy="1924581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042560" y="278952"/>
            <a:ext cx="7253417" cy="744971"/>
          </a:xfrm>
          <a:prstGeom prst="rect">
            <a:avLst/>
          </a:prstGeom>
          <a:effectLst/>
        </p:spPr>
        <p:txBody>
          <a:bodyPr vert="horz" lIns="68580" tIns="34290" rIns="68580" bIns="34290" rtlCol="0" anchor="ctr">
            <a:normAutofit fontScale="6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sz="4050" dirty="0">
                <a:solidFill>
                  <a:srgbClr val="00ADEF"/>
                </a:solidFill>
                <a:latin typeface="Eras Demi ITC" panose="020B0805030504020804" pitchFamily="34" charset="0"/>
              </a:rPr>
              <a:t>Device Options – Yoga 11e with Active Pen</a:t>
            </a:r>
          </a:p>
        </p:txBody>
      </p:sp>
      <p:sp>
        <p:nvSpPr>
          <p:cNvPr id="3" name="Rectangle 2"/>
          <p:cNvSpPr/>
          <p:nvPr/>
        </p:nvSpPr>
        <p:spPr>
          <a:xfrm>
            <a:off x="3630826" y="1440729"/>
            <a:ext cx="3176633" cy="2136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en-US" sz="3000" baseline="30000" dirty="0">
                <a:solidFill>
                  <a:srgbClr val="00ADEF"/>
                </a:solidFill>
                <a:latin typeface="Eras Demi ITC" panose="020B0805030504020804" pitchFamily="34" charset="0"/>
              </a:rPr>
              <a:t>SPECIFICATIONS</a:t>
            </a:r>
            <a:endParaRPr lang="en-US" sz="1500" baseline="300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57175" indent="-257175" defTabSz="342900">
              <a:buClr>
                <a:srgbClr val="00ADEF"/>
              </a:buClr>
              <a:buFont typeface="Arial" panose="020B0604020202020204" pitchFamily="34" charset="0"/>
              <a:buChar char="•"/>
            </a:pPr>
            <a:endParaRPr lang="en-US" sz="1350" baseline="30000" dirty="0">
              <a:solidFill>
                <a:srgbClr val="000000"/>
              </a:solidFill>
            </a:endParaRPr>
          </a:p>
          <a:p>
            <a:pPr marL="214313" indent="-214313" defTabSz="34290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sz="1350" baseline="30000" dirty="0">
                <a:solidFill>
                  <a:prstClr val="black"/>
                </a:solidFill>
              </a:rPr>
              <a:t>Intel® Core™ M-5y10 processor </a:t>
            </a:r>
          </a:p>
          <a:p>
            <a:pPr marL="214313" indent="-214313" defTabSz="34290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US" sz="1350" baseline="30000" dirty="0">
                <a:solidFill>
                  <a:prstClr val="black"/>
                </a:solidFill>
              </a:rPr>
              <a:t>Windows 10</a:t>
            </a:r>
            <a:r>
              <a:rPr lang="en-US" sz="1350" dirty="0">
                <a:solidFill>
                  <a:prstClr val="black"/>
                </a:solidFill>
              </a:rPr>
              <a:t> </a:t>
            </a:r>
            <a:r>
              <a:rPr lang="en-US" sz="1350" baseline="30000" dirty="0">
                <a:solidFill>
                  <a:prstClr val="black"/>
                </a:solidFill>
              </a:rPr>
              <a:t>(64 bit)</a:t>
            </a:r>
          </a:p>
          <a:p>
            <a:pPr marL="214313" indent="-214313" defTabSz="34290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sz="1350" baseline="30000" dirty="0">
                <a:solidFill>
                  <a:prstClr val="black"/>
                </a:solidFill>
              </a:rPr>
              <a:t>4GB RAM 1333MHz DDR3L on board</a:t>
            </a:r>
          </a:p>
          <a:p>
            <a:pPr marL="214313" indent="-214313" defTabSz="34290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US" sz="1350" baseline="30000" dirty="0">
                <a:solidFill>
                  <a:prstClr val="black"/>
                </a:solidFill>
              </a:rPr>
              <a:t>192GB Solid State Drive</a:t>
            </a:r>
          </a:p>
          <a:p>
            <a:pPr marL="214313" indent="-214313" defTabSz="34290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sz="1350" baseline="30000" dirty="0">
                <a:solidFill>
                  <a:prstClr val="black"/>
                </a:solidFill>
              </a:rPr>
              <a:t>11.6” HD IPS Gorilla glass multi-touch display</a:t>
            </a:r>
          </a:p>
          <a:p>
            <a:pPr marL="214313" indent="-214313" defTabSz="34290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sz="1350" baseline="30000" dirty="0">
                <a:solidFill>
                  <a:prstClr val="black"/>
                </a:solidFill>
              </a:rPr>
              <a:t>Active Pen</a:t>
            </a:r>
          </a:p>
          <a:p>
            <a:pPr marL="214313" indent="-214313" defTabSz="34290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US" sz="1350" baseline="30000" dirty="0">
                <a:solidFill>
                  <a:prstClr val="black"/>
                </a:solidFill>
              </a:rPr>
              <a:t>Screen flips 360 degrees</a:t>
            </a:r>
          </a:p>
          <a:p>
            <a:pPr marL="214313" indent="-214313" defTabSz="34290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sz="1350" baseline="30000" dirty="0">
                <a:solidFill>
                  <a:prstClr val="black"/>
                </a:solidFill>
              </a:rPr>
              <a:t>Bluetooth, Camera and 4-in-1 card reader</a:t>
            </a:r>
          </a:p>
          <a:p>
            <a:pPr marL="214313" indent="-214313" defTabSz="34290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US" sz="1350" baseline="30000" dirty="0">
                <a:solidFill>
                  <a:prstClr val="black"/>
                </a:solidFill>
              </a:rPr>
              <a:t>Intel® HD Graphics</a:t>
            </a:r>
          </a:p>
          <a:p>
            <a:pPr marL="214313" indent="-214313" defTabSz="34290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US" sz="1350" baseline="30000" dirty="0" smtClean="0">
                <a:solidFill>
                  <a:prstClr val="black"/>
                </a:solidFill>
              </a:rPr>
              <a:t>Wireless-N 7260 a/b/g/n</a:t>
            </a:r>
          </a:p>
          <a:p>
            <a:pPr marL="214313" indent="-214313" defTabSz="34290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sz="1400" baseline="30000" dirty="0" smtClean="0"/>
              <a:t>1 </a:t>
            </a:r>
            <a:r>
              <a:rPr lang="en-AU" sz="1400" baseline="30000" dirty="0"/>
              <a:t>Year Return to Base </a:t>
            </a:r>
            <a:r>
              <a:rPr lang="en-AU" sz="1400" baseline="30000" dirty="0" smtClean="0"/>
              <a:t>Warranty</a:t>
            </a:r>
            <a:endParaRPr lang="en-AU" sz="1400" baseline="30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5176" y="1606969"/>
            <a:ext cx="2302196" cy="3823647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9947" y="3988765"/>
            <a:ext cx="2394038" cy="1399592"/>
          </a:xfrm>
          <a:prstGeom prst="parallelogram">
            <a:avLst>
              <a:gd name="adj" fmla="val 0"/>
            </a:avLst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1798" y="5959915"/>
            <a:ext cx="1156583" cy="486771"/>
          </a:xfrm>
          <a:prstGeom prst="rect">
            <a:avLst/>
          </a:prstGeom>
        </p:spPr>
      </p:pic>
      <p:sp>
        <p:nvSpPr>
          <p:cNvPr id="11" name="Cloud 10"/>
          <p:cNvSpPr/>
          <p:nvPr/>
        </p:nvSpPr>
        <p:spPr>
          <a:xfrm>
            <a:off x="6856305" y="1817295"/>
            <a:ext cx="2166551" cy="1202724"/>
          </a:xfrm>
          <a:prstGeom prst="cloud">
            <a:avLst/>
          </a:prstGeom>
          <a:solidFill>
            <a:srgbClr val="A9D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914785" y="1922010"/>
            <a:ext cx="1999734" cy="99329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sz="290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$1,008.54</a:t>
            </a:r>
          </a:p>
          <a:p>
            <a:r>
              <a:rPr lang="en-AU" sz="120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                   Inc. GST</a:t>
            </a:r>
            <a:endParaRPr lang="en-AU" sz="1300" dirty="0">
              <a:solidFill>
                <a:schemeClr val="bg1"/>
              </a:solidFill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35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581664" y="-57667"/>
            <a:ext cx="9671222" cy="99329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sz="5400" dirty="0" smtClean="0">
                <a:solidFill>
                  <a:srgbClr val="00ADEF"/>
                </a:solidFill>
                <a:latin typeface="Eras Demi ITC" panose="020B0805030504020804" pitchFamily="34" charset="0"/>
              </a:rPr>
              <a:t>Options for 11e Yoga</a:t>
            </a:r>
            <a:endParaRPr lang="en-AU" sz="5400" dirty="0">
              <a:solidFill>
                <a:srgbClr val="00ADEF"/>
              </a:solidFill>
              <a:latin typeface="Eras Demi ITC" panose="020B08050305040208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82018"/>
              </p:ext>
            </p:extLst>
          </p:nvPr>
        </p:nvGraphicFramePr>
        <p:xfrm>
          <a:off x="2781448" y="879133"/>
          <a:ext cx="7683546" cy="3156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1979"/>
                <a:gridCol w="1271567"/>
              </a:tblGrid>
              <a:tr h="506685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502436">
                <a:tc>
                  <a:txBody>
                    <a:bodyPr/>
                    <a:lstStyle/>
                    <a:p>
                      <a:r>
                        <a:rPr lang="en-AU" dirty="0" smtClean="0"/>
                        <a:t>3 Year Onsite and 3</a:t>
                      </a:r>
                      <a:r>
                        <a:rPr lang="en-AU" baseline="0" dirty="0" smtClean="0"/>
                        <a:t> Year Sealed Battery Warranty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dirty="0" smtClean="0">
                          <a:solidFill>
                            <a:srgbClr val="FF0000"/>
                          </a:solidFill>
                        </a:rPr>
                        <a:t>$184.19</a:t>
                      </a:r>
                    </a:p>
                  </a:txBody>
                  <a:tcPr/>
                </a:tc>
              </a:tr>
              <a:tr h="502436">
                <a:tc>
                  <a:txBody>
                    <a:bodyPr/>
                    <a:lstStyle/>
                    <a:p>
                      <a:r>
                        <a:rPr lang="en-AU" dirty="0" err="1" smtClean="0"/>
                        <a:t>iBroker</a:t>
                      </a:r>
                      <a:r>
                        <a:rPr lang="en-AU" dirty="0" smtClean="0"/>
                        <a:t> Accidental</a:t>
                      </a:r>
                      <a:r>
                        <a:rPr lang="en-AU" baseline="0" dirty="0" smtClean="0"/>
                        <a:t> Damage, Theft and Loss Insurance ($100 excess)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dirty="0" smtClean="0">
                          <a:solidFill>
                            <a:srgbClr val="FF0000"/>
                          </a:solidFill>
                        </a:rPr>
                        <a:t>$264.00</a:t>
                      </a:r>
                    </a:p>
                  </a:txBody>
                  <a:tcPr/>
                </a:tc>
              </a:tr>
              <a:tr h="502436">
                <a:tc>
                  <a:txBody>
                    <a:bodyPr/>
                    <a:lstStyle/>
                    <a:p>
                      <a:r>
                        <a:rPr lang="en-AU" dirty="0" smtClean="0"/>
                        <a:t>Targus TANC Case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dirty="0" smtClean="0">
                          <a:solidFill>
                            <a:srgbClr val="FF0000"/>
                          </a:solidFill>
                        </a:rPr>
                        <a:t>$64.41</a:t>
                      </a:r>
                    </a:p>
                  </a:txBody>
                  <a:tcPr/>
                </a:tc>
              </a:tr>
              <a:tr h="502436">
                <a:tc>
                  <a:txBody>
                    <a:bodyPr/>
                    <a:lstStyle/>
                    <a:p>
                      <a:r>
                        <a:rPr lang="en-AU" dirty="0" smtClean="0"/>
                        <a:t>Targus </a:t>
                      </a:r>
                      <a:r>
                        <a:rPr lang="en-AU" dirty="0" err="1" smtClean="0"/>
                        <a:t>Contego</a:t>
                      </a:r>
                      <a:r>
                        <a:rPr lang="en-AU" dirty="0" smtClean="0"/>
                        <a:t> 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dirty="0" smtClean="0">
                          <a:solidFill>
                            <a:srgbClr val="FF0000"/>
                          </a:solidFill>
                        </a:rPr>
                        <a:t>$43.34</a:t>
                      </a:r>
                    </a:p>
                  </a:txBody>
                  <a:tcPr/>
                </a:tc>
              </a:tr>
              <a:tr h="502436">
                <a:tc>
                  <a:txBody>
                    <a:bodyPr/>
                    <a:lstStyle/>
                    <a:p>
                      <a:r>
                        <a:rPr lang="en-AU" dirty="0" smtClean="0"/>
                        <a:t>Lenovo Work In Case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dirty="0" smtClean="0">
                          <a:solidFill>
                            <a:srgbClr val="FF0000"/>
                          </a:solidFill>
                        </a:rPr>
                        <a:t>$38.50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988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2520778" y="0"/>
            <a:ext cx="9671222" cy="99329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sz="5400" dirty="0" smtClean="0">
                <a:solidFill>
                  <a:srgbClr val="00ADEF"/>
                </a:solidFill>
                <a:latin typeface="Eras Demi ITC" panose="020B0805030504020804" pitchFamily="34" charset="0"/>
              </a:rPr>
              <a:t>Device Options – 12.5 Yoga</a:t>
            </a:r>
            <a:endParaRPr lang="en-AU" sz="5400" dirty="0">
              <a:solidFill>
                <a:srgbClr val="00ADEF"/>
              </a:solidFill>
              <a:latin typeface="Eras Demi ITC" panose="020B08050305040208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09102" y="1049052"/>
            <a:ext cx="4235510" cy="2626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aseline="30000" dirty="0">
                <a:solidFill>
                  <a:srgbClr val="00ADEF"/>
                </a:solidFill>
                <a:latin typeface="Eras Demi ITC" panose="020B0805030504020804" pitchFamily="34" charset="0"/>
              </a:rPr>
              <a:t>SPECIFICATIONS</a:t>
            </a:r>
            <a:endParaRPr lang="en-US" sz="2000" baseline="300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342900" indent="-342900">
              <a:buClr>
                <a:srgbClr val="00ADEF"/>
              </a:buClr>
              <a:buFont typeface="Arial" panose="020B0604020202020204" pitchFamily="34" charset="0"/>
              <a:buChar char="•"/>
            </a:pPr>
            <a:endParaRPr lang="en-US" baseline="30000" dirty="0">
              <a:solidFill>
                <a:srgbClr val="000000"/>
              </a:solidFill>
            </a:endParaRPr>
          </a:p>
          <a:p>
            <a:pPr marL="285750" indent="-28575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baseline="30000" dirty="0">
                <a:solidFill>
                  <a:prstClr val="black"/>
                </a:solidFill>
              </a:rPr>
              <a:t>Intel® </a:t>
            </a:r>
            <a:r>
              <a:rPr lang="en-AU" baseline="30000" dirty="0" smtClean="0">
                <a:solidFill>
                  <a:prstClr val="black"/>
                </a:solidFill>
              </a:rPr>
              <a:t>Core™ i3-5005U processor </a:t>
            </a:r>
            <a:endParaRPr lang="en-AU" baseline="30000" dirty="0">
              <a:solidFill>
                <a:prstClr val="black"/>
              </a:solidFill>
            </a:endParaRPr>
          </a:p>
          <a:p>
            <a:pPr marL="285750" indent="-28575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US" baseline="30000" dirty="0">
                <a:solidFill>
                  <a:prstClr val="black"/>
                </a:solidFill>
              </a:rPr>
              <a:t>Windows </a:t>
            </a:r>
            <a:r>
              <a:rPr lang="en-US" baseline="30000" dirty="0" smtClean="0">
                <a:solidFill>
                  <a:prstClr val="black"/>
                </a:solidFill>
              </a:rPr>
              <a:t>10 </a:t>
            </a:r>
            <a:r>
              <a:rPr lang="en-US" baseline="30000" dirty="0">
                <a:solidFill>
                  <a:prstClr val="black"/>
                </a:solidFill>
              </a:rPr>
              <a:t>(64 bit)</a:t>
            </a:r>
          </a:p>
          <a:p>
            <a:pPr marL="285750" indent="-28575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baseline="30000" dirty="0">
                <a:solidFill>
                  <a:prstClr val="black"/>
                </a:solidFill>
              </a:rPr>
              <a:t>4</a:t>
            </a:r>
            <a:r>
              <a:rPr lang="en-AU" baseline="30000" dirty="0" smtClean="0">
                <a:solidFill>
                  <a:prstClr val="black"/>
                </a:solidFill>
              </a:rPr>
              <a:t>GB </a:t>
            </a:r>
            <a:r>
              <a:rPr lang="en-AU" baseline="30000" dirty="0">
                <a:solidFill>
                  <a:prstClr val="black"/>
                </a:solidFill>
              </a:rPr>
              <a:t>RAM </a:t>
            </a:r>
          </a:p>
          <a:p>
            <a:pPr marL="285750" indent="-28575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US" baseline="30000" dirty="0" smtClean="0">
                <a:solidFill>
                  <a:prstClr val="black"/>
                </a:solidFill>
              </a:rPr>
              <a:t>128GB </a:t>
            </a:r>
            <a:r>
              <a:rPr lang="en-US" baseline="30000" dirty="0">
                <a:solidFill>
                  <a:prstClr val="black"/>
                </a:solidFill>
              </a:rPr>
              <a:t>Solid State Drive</a:t>
            </a:r>
          </a:p>
          <a:p>
            <a:pPr marL="285750" indent="-28575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baseline="30000" dirty="0" smtClean="0">
                <a:solidFill>
                  <a:prstClr val="black"/>
                </a:solidFill>
              </a:rPr>
              <a:t>12.5” FHD multi-touch </a:t>
            </a:r>
            <a:r>
              <a:rPr lang="en-AU" baseline="30000" dirty="0">
                <a:solidFill>
                  <a:prstClr val="black"/>
                </a:solidFill>
              </a:rPr>
              <a:t>display</a:t>
            </a:r>
          </a:p>
          <a:p>
            <a:pPr marL="285750" indent="-28575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US" baseline="30000" dirty="0">
                <a:solidFill>
                  <a:prstClr val="black"/>
                </a:solidFill>
              </a:rPr>
              <a:t>Screen flips 360 degrees</a:t>
            </a:r>
          </a:p>
          <a:p>
            <a:pPr marL="285750" indent="-28575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baseline="30000" dirty="0" smtClean="0">
                <a:solidFill>
                  <a:prstClr val="black"/>
                </a:solidFill>
              </a:rPr>
              <a:t>Digitiser Pen, Bluetooth</a:t>
            </a:r>
            <a:r>
              <a:rPr lang="en-AU" baseline="30000" dirty="0">
                <a:solidFill>
                  <a:prstClr val="black"/>
                </a:solidFill>
              </a:rPr>
              <a:t>, Camera and 4-in-1 card reader</a:t>
            </a:r>
          </a:p>
          <a:p>
            <a:pPr marL="285750" indent="-28575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US" baseline="30000" dirty="0">
                <a:solidFill>
                  <a:prstClr val="black"/>
                </a:solidFill>
              </a:rPr>
              <a:t>Intel® HD Graphics</a:t>
            </a:r>
          </a:p>
          <a:p>
            <a:pPr marL="285750" indent="-28575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US" baseline="30000" dirty="0" smtClean="0">
                <a:solidFill>
                  <a:prstClr val="black"/>
                </a:solidFill>
              </a:rPr>
              <a:t>Wireless-N 7260 a/b/g/n</a:t>
            </a:r>
          </a:p>
          <a:p>
            <a:pPr marL="285750" indent="-28575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en-AU" baseline="30000" dirty="0" smtClean="0">
                <a:solidFill>
                  <a:prstClr val="black"/>
                </a:solidFill>
              </a:rPr>
              <a:t>3 Year Return to Base Warranty</a:t>
            </a:r>
            <a:endParaRPr lang="en-AU" baseline="30000" dirty="0">
              <a:solidFill>
                <a:prstClr val="black"/>
              </a:solidFill>
            </a:endParaRPr>
          </a:p>
        </p:txBody>
      </p:sp>
      <p:sp>
        <p:nvSpPr>
          <p:cNvPr id="4" name="Cloud 3"/>
          <p:cNvSpPr/>
          <p:nvPr/>
        </p:nvSpPr>
        <p:spPr>
          <a:xfrm>
            <a:off x="6803954" y="1878227"/>
            <a:ext cx="2422424" cy="1202724"/>
          </a:xfrm>
          <a:prstGeom prst="cloud">
            <a:avLst/>
          </a:prstGeom>
          <a:solidFill>
            <a:srgbClr val="A9D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914785" y="1922010"/>
            <a:ext cx="2229216" cy="99329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sz="3300" dirty="0" smtClean="0">
                <a:solidFill>
                  <a:prstClr val="white"/>
                </a:solidFill>
                <a:latin typeface="Eras Demi ITC" panose="020B0805030504020804" pitchFamily="34" charset="0"/>
              </a:rPr>
              <a:t>$1,473.51</a:t>
            </a:r>
          </a:p>
          <a:p>
            <a:r>
              <a:rPr lang="en-AU" sz="1200" dirty="0" smtClean="0">
                <a:solidFill>
                  <a:prstClr val="white"/>
                </a:solidFill>
                <a:latin typeface="Eras Demi ITC" panose="020B0805030504020804" pitchFamily="34" charset="0"/>
              </a:rPr>
              <a:t>                   Inc. GST</a:t>
            </a:r>
            <a:endParaRPr lang="en-AU" sz="1300" dirty="0">
              <a:solidFill>
                <a:prstClr val="white"/>
              </a:solidFill>
              <a:latin typeface="Eras Demi ITC" panose="020B08050305040208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3973" y="6041475"/>
            <a:ext cx="1542111" cy="6490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0504" y="3508429"/>
            <a:ext cx="3194790" cy="24392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6478" y="3910126"/>
            <a:ext cx="3189035" cy="29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3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933850"/>
              </p:ext>
            </p:extLst>
          </p:nvPr>
        </p:nvGraphicFramePr>
        <p:xfrm>
          <a:off x="2567263" y="941017"/>
          <a:ext cx="8133688" cy="3018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0992"/>
                <a:gridCol w="1232696"/>
              </a:tblGrid>
              <a:tr h="506685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502436">
                <a:tc>
                  <a:txBody>
                    <a:bodyPr/>
                    <a:lstStyle/>
                    <a:p>
                      <a:r>
                        <a:rPr lang="en-AU" dirty="0" smtClean="0"/>
                        <a:t>Targus </a:t>
                      </a:r>
                      <a:r>
                        <a:rPr lang="en-AU" dirty="0" err="1" smtClean="0"/>
                        <a:t>Orbus</a:t>
                      </a:r>
                      <a:r>
                        <a:rPr lang="en-AU" dirty="0" smtClean="0"/>
                        <a:t> </a:t>
                      </a:r>
                      <a:r>
                        <a:rPr lang="en-AU" dirty="0" err="1" smtClean="0"/>
                        <a:t>Hardsided</a:t>
                      </a:r>
                      <a:r>
                        <a:rPr lang="en-AU" dirty="0" smtClean="0"/>
                        <a:t> Laptop</a:t>
                      </a:r>
                      <a:r>
                        <a:rPr lang="en-AU" baseline="0" dirty="0" smtClean="0"/>
                        <a:t> Case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dirty="0" smtClean="0">
                          <a:solidFill>
                            <a:srgbClr val="FF0000"/>
                          </a:solidFill>
                        </a:rPr>
                        <a:t>$53.35</a:t>
                      </a:r>
                    </a:p>
                  </a:txBody>
                  <a:tcPr/>
                </a:tc>
              </a:tr>
              <a:tr h="502436">
                <a:tc>
                  <a:txBody>
                    <a:bodyPr/>
                    <a:lstStyle/>
                    <a:p>
                      <a:r>
                        <a:rPr lang="en-AU" dirty="0" smtClean="0"/>
                        <a:t>Targus </a:t>
                      </a:r>
                      <a:r>
                        <a:rPr lang="en-AU" dirty="0" err="1" smtClean="0"/>
                        <a:t>Contego</a:t>
                      </a:r>
                      <a:r>
                        <a:rPr lang="en-AU" dirty="0" smtClean="0"/>
                        <a:t> Armoured Slipcase</a:t>
                      </a:r>
                      <a:r>
                        <a:rPr lang="en-AU" baseline="0" dirty="0" smtClean="0"/>
                        <a:t> Laptop Bag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dirty="0" smtClean="0">
                          <a:solidFill>
                            <a:srgbClr val="FF0000"/>
                          </a:solidFill>
                        </a:rPr>
                        <a:t>$46.64</a:t>
                      </a:r>
                    </a:p>
                  </a:txBody>
                  <a:tcPr/>
                </a:tc>
              </a:tr>
              <a:tr h="502436">
                <a:tc>
                  <a:txBody>
                    <a:bodyPr/>
                    <a:lstStyle/>
                    <a:p>
                      <a:r>
                        <a:rPr lang="en-AU" dirty="0" smtClean="0"/>
                        <a:t>Targus TANC Case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dirty="0" smtClean="0">
                          <a:solidFill>
                            <a:srgbClr val="FF0000"/>
                          </a:solidFill>
                        </a:rPr>
                        <a:t>$76.12</a:t>
                      </a:r>
                    </a:p>
                  </a:txBody>
                  <a:tcPr/>
                </a:tc>
              </a:tr>
              <a:tr h="502436">
                <a:tc>
                  <a:txBody>
                    <a:bodyPr/>
                    <a:lstStyle/>
                    <a:p>
                      <a:r>
                        <a:rPr lang="en-AU" dirty="0" smtClean="0"/>
                        <a:t>3 Year Onsite</a:t>
                      </a:r>
                      <a:r>
                        <a:rPr lang="en-AU" baseline="0" dirty="0" smtClean="0"/>
                        <a:t> and 3 Year Sealed Battery Warranty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dirty="0" smtClean="0">
                          <a:solidFill>
                            <a:srgbClr val="FF0000"/>
                          </a:solidFill>
                        </a:rPr>
                        <a:t>$87.56</a:t>
                      </a:r>
                    </a:p>
                  </a:txBody>
                  <a:tcPr/>
                </a:tc>
              </a:tr>
              <a:tr h="502436">
                <a:tc>
                  <a:txBody>
                    <a:bodyPr/>
                    <a:lstStyle/>
                    <a:p>
                      <a:r>
                        <a:rPr lang="en-AU" dirty="0" err="1" smtClean="0"/>
                        <a:t>iBroker</a:t>
                      </a:r>
                      <a:r>
                        <a:rPr lang="en-AU" dirty="0" smtClean="0"/>
                        <a:t> Accidental</a:t>
                      </a:r>
                      <a:r>
                        <a:rPr lang="en-AU" baseline="0" dirty="0" smtClean="0"/>
                        <a:t> Damage, Theft and Loss Insurance ($100 excess)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dirty="0" smtClean="0">
                          <a:solidFill>
                            <a:srgbClr val="FF0000"/>
                          </a:solidFill>
                        </a:rPr>
                        <a:t>$264.00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1573426" y="-47480"/>
            <a:ext cx="9671222" cy="99329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sz="5400" dirty="0" smtClean="0">
                <a:solidFill>
                  <a:srgbClr val="00ADEF"/>
                </a:solidFill>
                <a:latin typeface="Eras Demi ITC" panose="020B0805030504020804" pitchFamily="34" charset="0"/>
              </a:rPr>
              <a:t>Options for 12.5 Yoga</a:t>
            </a:r>
            <a:endParaRPr lang="en-AU" sz="5400" dirty="0">
              <a:solidFill>
                <a:srgbClr val="00ADEF"/>
              </a:solidFill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02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3_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3.xml><?xml version="1.0" encoding="utf-8"?>
<a:theme xmlns:a="http://schemas.openxmlformats.org/drawingml/2006/main" name="1_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4.xml><?xml version="1.0" encoding="utf-8"?>
<a:theme xmlns:a="http://schemas.openxmlformats.org/drawingml/2006/main" name="2_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13473</TotalTime>
  <Words>1396</Words>
  <Application>Microsoft Office PowerPoint</Application>
  <PresentationFormat>Widescreen</PresentationFormat>
  <Paragraphs>306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Corbel</vt:lpstr>
      <vt:lpstr>Eras Demi ITC</vt:lpstr>
      <vt:lpstr>Verdana</vt:lpstr>
      <vt:lpstr>Wingdings</vt:lpstr>
      <vt:lpstr>Parallax</vt:lpstr>
      <vt:lpstr>3_Parallax</vt:lpstr>
      <vt:lpstr>1_Parallax</vt:lpstr>
      <vt:lpstr>2_Parallax</vt:lpstr>
      <vt:lpstr>About Edunet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Ordering</vt:lpstr>
      <vt:lpstr>Secure Login</vt:lpstr>
      <vt:lpstr>Device Selection</vt:lpstr>
      <vt:lpstr>Options Selection</vt:lpstr>
      <vt:lpstr>Family Details</vt:lpstr>
      <vt:lpstr>Acceptable Use Policy</vt:lpstr>
      <vt:lpstr>Payment Details</vt:lpstr>
      <vt:lpstr>zipMoney</vt:lpstr>
      <vt:lpstr>Order Confirmation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Edunet</dc:title>
  <dc:creator>Matthew Gordon</dc:creator>
  <cp:lastModifiedBy>Amos Mills</cp:lastModifiedBy>
  <cp:revision>122</cp:revision>
  <dcterms:created xsi:type="dcterms:W3CDTF">2013-06-02T11:18:04Z</dcterms:created>
  <dcterms:modified xsi:type="dcterms:W3CDTF">2015-10-11T22:35:19Z</dcterms:modified>
</cp:coreProperties>
</file>